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630" r:id="rId3"/>
    <p:sldId id="797" r:id="rId5"/>
    <p:sldId id="800" r:id="rId6"/>
    <p:sldId id="805" r:id="rId7"/>
    <p:sldId id="799" r:id="rId8"/>
    <p:sldId id="798" r:id="rId9"/>
    <p:sldId id="766" r:id="rId10"/>
    <p:sldId id="77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DC2097"/>
    <a:srgbClr val="660033"/>
    <a:srgbClr val="CCFFFF"/>
    <a:srgbClr val="CC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0"/>
  </p:normalViewPr>
  <p:slideViewPr>
    <p:cSldViewPr showGuides="1">
      <p:cViewPr varScale="1">
        <p:scale>
          <a:sx n="70" d="100"/>
          <a:sy n="70" d="100"/>
        </p:scale>
        <p:origin x="1108" y="44"/>
      </p:cViewPr>
      <p:guideLst>
        <p:guide orient="horz" pos="2068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806A64-018A-4335-81EA-D8373E5EE7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hyperlink" Target="http://www.dlmu.edu.cn/" TargetMode="Externa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-107950" y="-26987"/>
            <a:ext cx="925195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单击以编辑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单击以编辑母版文本样式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6496050"/>
            <a:ext cx="9144000" cy="333375"/>
          </a:xfrm>
          <a:prstGeom prst="rect">
            <a:avLst/>
          </a:prstGeom>
          <a:solidFill>
            <a:srgbClr val="DDF2FF"/>
          </a:solidFill>
          <a:ln>
            <a:noFill/>
          </a:ln>
          <a:effectLst/>
        </p:spPr>
        <p:txBody>
          <a:bodyPr wrap="none" tIns="468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7" name="Group 8"/>
          <p:cNvGrpSpPr/>
          <p:nvPr userDrawn="1"/>
        </p:nvGrpSpPr>
        <p:grpSpPr>
          <a:xfrm>
            <a:off x="749300" y="1125538"/>
            <a:ext cx="8382000" cy="76200"/>
            <a:chOff x="480" y="576"/>
            <a:chExt cx="5280" cy="96"/>
          </a:xfrm>
        </p:grpSpPr>
        <p:sp>
          <p:nvSpPr>
            <p:cNvPr id="2060" name="Line 9"/>
            <p:cNvSpPr/>
            <p:nvPr/>
          </p:nvSpPr>
          <p:spPr>
            <a:xfrm>
              <a:off x="810" y="672"/>
              <a:ext cx="4950" cy="0"/>
            </a:xfrm>
            <a:prstGeom prst="line">
              <a:avLst/>
            </a:prstGeom>
            <a:ln w="571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1" name="Line 10"/>
            <p:cNvSpPr/>
            <p:nvPr/>
          </p:nvSpPr>
          <p:spPr>
            <a:xfrm>
              <a:off x="480" y="576"/>
              <a:ext cx="5056" cy="0"/>
            </a:xfrm>
            <a:prstGeom prst="line">
              <a:avLst/>
            </a:prstGeom>
            <a:ln w="571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2058" name="Picture 11" descr="大连海事大学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85100" y="188913"/>
            <a:ext cx="752475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7712075" y="765175"/>
            <a:ext cx="11811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Monotype Corsiva" panose="03010101010201010101" pitchFamily="66" charset="0"/>
                <a:ea typeface="宋体" panose="02010600030101010101" pitchFamily="2" charset="-122"/>
                <a:cs typeface="+mn-cs"/>
              </a:rPr>
              <a:t>DLMU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Monotype Corsiva" panose="03010101010201010101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black">
          <a:xfrm>
            <a:off x="665358" y="2181982"/>
            <a:ext cx="7680187" cy="12876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知识点</a:t>
            </a:r>
            <a:r>
              <a:rPr kumimoji="0" lang="en-US" altLang="zh-CN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1——</a:t>
            </a: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上转换发光材料及制备方法认知</a:t>
            </a:r>
            <a:endParaRPr kumimoji="0" lang="zh-CN" altLang="en-US" sz="4050" b="1" i="0" u="none" strike="noStrike" kern="1200" cap="none" spc="0" normalizeH="0" baseline="0" dirty="0">
              <a:solidFill>
                <a:srgbClr val="632523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710" y="4509135"/>
            <a:ext cx="7302500" cy="596265"/>
          </a:xfrm>
        </p:spPr>
        <p:txBody>
          <a:bodyPr/>
          <a:p>
            <a:pPr eaLnBrk="1" hangingPunct="1">
              <a:defRPr/>
            </a:pPr>
            <a:r>
              <a:rPr lang="zh-CN" altLang="en-US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大连海事大学理学院</a:t>
            </a:r>
            <a:endParaRPr lang="zh-CN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上 转 换 发 光 定 义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07365" y="4176395"/>
            <a:ext cx="8139430" cy="24644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Bef>
                <a:spcPct val="90000"/>
              </a:spcBef>
              <a:buClr>
                <a:srgbClr val="00CC99"/>
              </a:buClr>
              <a:buSzPct val="110000"/>
              <a:buFont typeface="Wingdings" panose="05000000000000000000" pitchFamily="2" charset="2"/>
              <a:buBlip>
                <a:blip r:embed="rId1"/>
              </a:buBlip>
              <a:tabLst>
                <a:tab pos="566420" algn="l"/>
              </a:tabLst>
              <a:defRPr/>
            </a:pPr>
            <a:r>
              <a:rPr lang="zh-CN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上转换发光定义：</a:t>
            </a:r>
            <a:r>
              <a:rPr lang="zh-CN" sz="20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上转换发光是指用长波长的光激发某种材料，而该材料产生短波长发光的现象。</a:t>
            </a:r>
            <a:endParaRPr lang="zh-CN" sz="20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457200" indent="-457200" algn="l">
              <a:lnSpc>
                <a:spcPct val="140000"/>
              </a:lnSpc>
              <a:spcBef>
                <a:spcPct val="90000"/>
              </a:spcBef>
              <a:buClr>
                <a:srgbClr val="00CC99"/>
              </a:buClr>
              <a:buSzPct val="110000"/>
              <a:buFont typeface="Wingdings" panose="05000000000000000000" pitchFamily="2" charset="2"/>
              <a:buBlip>
                <a:blip r:embed="rId1"/>
              </a:buBlip>
              <a:tabLst>
                <a:tab pos="566420" algn="l"/>
              </a:tabLst>
              <a:defRPr/>
            </a:pPr>
            <a:r>
              <a:rPr lang="zh-CN" sz="2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特点：</a:t>
            </a:r>
            <a:r>
              <a:rPr lang="zh-CN" sz="20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上转换发光是基于双光子或多光子过程。发光中心相继吸收两个或多个光子，再经过无辐射弛豫达到发光能级，由此跃迁到基态放出一可见光子。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365" name="内容占位符 15364" descr="upc copy"/>
          <p:cNvPicPr>
            <a:picLocks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357370" y="1448435"/>
            <a:ext cx="4168775" cy="2618740"/>
          </a:xfrm>
        </p:spPr>
      </p:pic>
      <p:pic>
        <p:nvPicPr>
          <p:cNvPr id="5" name="图片 4" descr="上转换发光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23670"/>
            <a:ext cx="3635375" cy="26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上 转 换 发 光 原 理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8823"/>
          <a:stretch>
            <a:fillRect/>
          </a:stretch>
        </p:blipFill>
        <p:spPr>
          <a:xfrm>
            <a:off x="398780" y="1447800"/>
            <a:ext cx="8356600" cy="2705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54305" y="4248150"/>
            <a:ext cx="8463915" cy="2148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4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几种主要的上转换过程：（1）能量传递；（2）两步吸收；</a:t>
            </a:r>
            <a:endParaRPr lang="zh-CN" altLang="en-US" sz="24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                    （3）协同敏化；（4）协同发光；</a:t>
            </a:r>
            <a:endParaRPr lang="zh-CN" altLang="en-US" sz="24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                    （5）二阶谐波；（6）双光子吸收</a:t>
            </a:r>
            <a:endParaRPr lang="zh-CN" altLang="en-US" sz="24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对象 6"/>
          <p:cNvGraphicFramePr/>
          <p:nvPr/>
        </p:nvGraphicFramePr>
        <p:xfrm>
          <a:off x="1252855" y="1412240"/>
          <a:ext cx="4237990" cy="390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" r:id="rId1" imgW="6677660" imgH="2210435" progId="Paint.Picture">
                  <p:embed/>
                </p:oleObj>
              </mc:Choice>
              <mc:Fallback>
                <p:oleObj name="" r:id="rId1" imgW="6677660" imgH="2210435" progId="Paint.Picture">
                  <p:embed/>
                  <p:pic>
                    <p:nvPicPr>
                      <p:cNvPr id="0" name="图片 15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2855" y="1412240"/>
                        <a:ext cx="4237990" cy="3904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30" y="1340485"/>
            <a:ext cx="1724025" cy="38931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3390" y="5357495"/>
            <a:ext cx="85331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为实现双光子或多光子效应，发光中心的亚稳态需有较长的能级寿命。稀土离子能级间的跃迁属于禁戒的f-f跃迁，有长的寿命，符合此条件。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上 转 换 发 光 原 理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721485"/>
            <a:ext cx="3839845" cy="184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35" y="1739265"/>
            <a:ext cx="2285365" cy="182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文本框 2"/>
          <p:cNvSpPr txBox="1"/>
          <p:nvPr/>
        </p:nvSpPr>
        <p:spPr>
          <a:xfrm>
            <a:off x="5876925" y="1248410"/>
            <a:ext cx="995680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defRPr/>
            </a:pPr>
            <a:r>
              <a:rPr lang="zh-CN" altLang="en-US" sz="2000" b="1" noProof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  伪</a:t>
            </a:r>
            <a:endParaRPr lang="zh-CN" altLang="en-US" sz="2000" b="1" noProof="1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5"/>
          <p:cNvSpPr txBox="1"/>
          <p:nvPr/>
        </p:nvSpPr>
        <p:spPr>
          <a:xfrm>
            <a:off x="1284605" y="1268730"/>
            <a:ext cx="1236980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defRPr/>
            </a:pPr>
            <a:r>
              <a:rPr lang="zh-CN" altLang="en-US" sz="2000" b="1" noProof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三维显示</a:t>
            </a:r>
            <a:endParaRPr lang="zh-CN" altLang="en-US" sz="2000" b="1" noProof="1"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9769" y="4412538"/>
            <a:ext cx="311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en-US" altLang="zh-CN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图片 2" descr="微信图片_202106251810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1743075"/>
            <a:ext cx="2697480" cy="180086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上 转 换 发 光 的 应 用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3778250" y="3774440"/>
            <a:ext cx="1236980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defRPr/>
            </a:pPr>
            <a:r>
              <a:rPr lang="zh-CN" altLang="en-US" sz="2000" b="1" noProof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生物成像</a:t>
            </a:r>
            <a:endParaRPr lang="zh-CN" altLang="en-US" sz="2000" b="1" noProof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390" y="4211955"/>
            <a:ext cx="9186545" cy="2142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53768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上转换发光材料的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制备方法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1460" y="1557655"/>
            <a:ext cx="4764405" cy="5033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50000"/>
              </a:lnSpc>
              <a:spcBef>
                <a:spcPts val="2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固相法</a:t>
            </a: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，也叫固相反应法，是合成荧光材料的重要方法之一。固相法也是工业生产荧光粉的主要方法。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20"/>
              </a:spcBef>
              <a:spcAft>
                <a:spcPts val="1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固相法合成荧光粉具有成本低，生产工艺简单，合成速度快等优点。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该方法是利用固相粉末原材料，通过在高温下煅烧使原材料在固相条件下产生化学反应，实现稀土离子向基质材料中的掺杂，得到最终产物。</a:t>
            </a: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endParaRPr lang="zh-CN" altLang="en-US" sz="20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27650" y="1367155"/>
            <a:ext cx="3415030" cy="5130800"/>
            <a:chOff x="8390" y="2079"/>
            <a:chExt cx="5378" cy="8080"/>
          </a:xfrm>
        </p:grpSpPr>
        <p:pic>
          <p:nvPicPr>
            <p:cNvPr id="12" name="图片 12" descr="F:\J.课程建设\国家虚拟仿真实验项目\01、固体发光光谱测试实验脚本\191224省虚仿项目申报\虚拟与现实设备对照图\马弗炉（实物图）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90" y="2079"/>
              <a:ext cx="5378" cy="8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矩形 12"/>
            <p:cNvSpPr/>
            <p:nvPr/>
          </p:nvSpPr>
          <p:spPr>
            <a:xfrm>
              <a:off x="8396" y="9561"/>
              <a:ext cx="5363" cy="580"/>
            </a:xfrm>
            <a:prstGeom prst="rect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 w="12700" cmpd="sng">
              <a:solidFill>
                <a:schemeClr val="accent2"/>
              </a:solidFill>
              <a:prstDash val="solid"/>
            </a:ln>
          </p:spPr>
          <p:txBody>
            <a:bodyPr wrap="square" lIns="36195" rIns="36195">
              <a:spAutoFit/>
            </a:bodyPr>
            <a:p>
              <a:r>
                <a:rPr lang="zh-CN" altLang="en-US" sz="1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本实验的高温煅烧设备：马弗炉</a:t>
              </a:r>
              <a:endParaRPr lang="zh-CN" alt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能 力 培 养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0720" y="1862455"/>
            <a:ext cx="8000365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掌握稀土离子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上转换发光的基本物理过程，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了解应用物理的前沿和最新发展动态；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激发学生从事发光材料开发和应用等相关工作的激情和兴趣。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25330" y="2613993"/>
            <a:ext cx="4111625" cy="151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anose="02010600030101010101" pitchFamily="2" charset="-122"/>
              </a:rPr>
              <a:t>谢谢！</a:t>
            </a:r>
            <a:endParaRPr lang="zh-CN" altLang="en-US" sz="6000" b="1" kern="1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空演示文稿">
  <a:themeElements>
    <a:clrScheme name="空演示文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just">
          <a:spcAft>
            <a:spcPts val="0"/>
          </a:spcAft>
          <a:defRPr lang="zh-CN" altLang="zh-CN" sz="2800" b="1" kern="100" dirty="0">
            <a:solidFill>
              <a:schemeClr val="tx1"/>
            </a:solidFill>
            <a:latin typeface="+mn-ea"/>
            <a:ea typeface="+mn-ea"/>
            <a:cs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  <a:ln w="28575">
          <a:noFill/>
        </a:ln>
      </a:spPr>
      <a:bodyPr wrap="square" anchor="ctr">
        <a:spAutoFit/>
      </a:bodyPr>
      <a:lstStyle>
        <a:defPPr marL="444500" lvl="0" indent="-444500">
          <a:lnSpc>
            <a:spcPct val="130000"/>
          </a:lnSpc>
          <a:spcBef>
            <a:spcPct val="40000"/>
          </a:spcBef>
          <a:buSzPct val="80000"/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lang="zh-CN" altLang="en-US" sz="28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sym typeface="+mn-ea"/>
          </a:defRPr>
        </a:defPPr>
      </a:lstStyle>
    </a:tx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618</Words>
  <Application>WPS 演示</Application>
  <PresentationFormat>全屏显示(4:3)</PresentationFormat>
  <Paragraphs>46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黑体</vt:lpstr>
      <vt:lpstr>Times New Roman</vt:lpstr>
      <vt:lpstr>Monotype Corsiva</vt:lpstr>
      <vt:lpstr>微软雅黑</vt:lpstr>
      <vt:lpstr>华文楷体</vt:lpstr>
      <vt:lpstr>Wingdings</vt:lpstr>
      <vt:lpstr>楷体_GB2312</vt:lpstr>
      <vt:lpstr>新宋体</vt:lpstr>
      <vt:lpstr>Calibri</vt:lpstr>
      <vt:lpstr>Arial Unicode MS</vt:lpstr>
      <vt:lpstr>空演示文稿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xingm</cp:lastModifiedBy>
  <cp:revision>716</cp:revision>
  <dcterms:created xsi:type="dcterms:W3CDTF">2009-03-11T12:29:00Z</dcterms:created>
  <dcterms:modified xsi:type="dcterms:W3CDTF">2021-06-29T13:14:04Z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FB918F4B9069486DBCE633575A83D47B</vt:lpwstr>
  </property>
</Properties>
</file>