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630" r:id="rId3"/>
    <p:sldId id="801" r:id="rId5"/>
    <p:sldId id="802" r:id="rId6"/>
    <p:sldId id="803" r:id="rId7"/>
    <p:sldId id="804" r:id="rId8"/>
    <p:sldId id="805" r:id="rId9"/>
    <p:sldId id="766" r:id="rId10"/>
    <p:sldId id="779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00CC"/>
    <a:srgbClr val="FFFF00"/>
    <a:srgbClr val="DC2097"/>
    <a:srgbClr val="660033"/>
    <a:srgbClr val="CCFFFF"/>
    <a:srgbClr val="CCFF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0"/>
  </p:normalViewPr>
  <p:slideViewPr>
    <p:cSldViewPr showGuides="1">
      <p:cViewPr varScale="1">
        <p:scale>
          <a:sx n="70" d="100"/>
          <a:sy n="70" d="100"/>
        </p:scale>
        <p:origin x="1108" y="44"/>
      </p:cViewPr>
      <p:guideLst>
        <p:guide orient="horz" pos="2032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806A64-018A-4335-81EA-D8373E5EE7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hyperlink" Target="http://www.dlmu.edu.cn/" TargetMode="Externa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ChangeArrowheads="1"/>
          </p:cNvSpPr>
          <p:nvPr/>
        </p:nvSpPr>
        <p:spPr bwMode="auto">
          <a:xfrm>
            <a:off x="-107950" y="-26987"/>
            <a:ext cx="9251950" cy="6884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单击以编辑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单击以编辑母版文本样式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50000"/>
              </a:spcBef>
              <a:defRPr kumimoji="1"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50000"/>
              </a:spcBef>
              <a:defRPr kumimoji="1"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hangingPunct="1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6496050"/>
            <a:ext cx="9144000" cy="333375"/>
          </a:xfrm>
          <a:prstGeom prst="rect">
            <a:avLst/>
          </a:prstGeom>
          <a:solidFill>
            <a:srgbClr val="DDF2FF"/>
          </a:solidFill>
          <a:ln>
            <a:noFill/>
          </a:ln>
          <a:effectLst/>
        </p:spPr>
        <p:txBody>
          <a:bodyPr wrap="none" tIns="468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7" name="Group 8"/>
          <p:cNvGrpSpPr/>
          <p:nvPr userDrawn="1"/>
        </p:nvGrpSpPr>
        <p:grpSpPr>
          <a:xfrm>
            <a:off x="749300" y="1125538"/>
            <a:ext cx="8382000" cy="76200"/>
            <a:chOff x="480" y="576"/>
            <a:chExt cx="5280" cy="96"/>
          </a:xfrm>
        </p:grpSpPr>
        <p:sp>
          <p:nvSpPr>
            <p:cNvPr id="2060" name="Line 9"/>
            <p:cNvSpPr/>
            <p:nvPr/>
          </p:nvSpPr>
          <p:spPr>
            <a:xfrm>
              <a:off x="810" y="672"/>
              <a:ext cx="4950" cy="0"/>
            </a:xfrm>
            <a:prstGeom prst="line">
              <a:avLst/>
            </a:prstGeom>
            <a:ln w="57150" cap="flat" cmpd="sng">
              <a:solidFill>
                <a:srgbClr val="00CC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61" name="Line 10"/>
            <p:cNvSpPr/>
            <p:nvPr/>
          </p:nvSpPr>
          <p:spPr>
            <a:xfrm>
              <a:off x="480" y="576"/>
              <a:ext cx="5056" cy="0"/>
            </a:xfrm>
            <a:prstGeom prst="line">
              <a:avLst/>
            </a:prstGeom>
            <a:ln w="57150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2058" name="Picture 11" descr="大连海事大学">
            <a:hlinkClick r:id="rId13"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85100" y="188913"/>
            <a:ext cx="752475" cy="66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7712075" y="765175"/>
            <a:ext cx="11811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Monotype Corsiva" panose="03010101010201010101" pitchFamily="66" charset="0"/>
                <a:ea typeface="宋体" panose="02010600030101010101" pitchFamily="2" charset="-122"/>
                <a:cs typeface="+mn-cs"/>
              </a:rPr>
              <a:t>DLMU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Monotype Corsiva" panose="03010101010201010101" pitchFamily="66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black">
          <a:xfrm>
            <a:off x="665358" y="2181982"/>
            <a:ext cx="7680187" cy="128765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 fontAlgn="base">
              <a:spcBef>
                <a:spcPct val="0"/>
              </a:spcBef>
              <a:defRPr/>
            </a:pPr>
            <a:r>
              <a:rPr kumimoji="0" lang="zh-CN" altLang="en-US" sz="4050" b="1" i="0" u="none" strike="noStrike" kern="1200" cap="none" spc="0" normalizeH="0" baseline="0" dirty="0">
                <a:solidFill>
                  <a:srgbClr val="632523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知识点</a:t>
            </a:r>
            <a:r>
              <a:rPr kumimoji="0" lang="en-US" altLang="zh-CN" sz="4050" b="1" i="0" u="none" strike="noStrike" kern="1200" cap="none" spc="0" normalizeH="0" baseline="0" dirty="0">
                <a:solidFill>
                  <a:srgbClr val="632523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3——</a:t>
            </a:r>
            <a:r>
              <a:rPr kumimoji="0" lang="zh-CN" altLang="en-US" sz="4050" b="1" i="0" u="none" strike="noStrike" kern="1200" cap="none" spc="0" normalizeH="0" baseline="0" dirty="0">
                <a:solidFill>
                  <a:srgbClr val="632523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上转换发光材料的制备</a:t>
            </a:r>
            <a:endParaRPr kumimoji="0" lang="zh-CN" altLang="en-US" sz="4050" b="1" i="0" u="none" strike="noStrike" kern="1200" cap="none" spc="0" normalizeH="0" baseline="0" dirty="0">
              <a:solidFill>
                <a:srgbClr val="632523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4710" y="4509135"/>
            <a:ext cx="7302500" cy="596265"/>
          </a:xfrm>
        </p:spPr>
        <p:txBody>
          <a:bodyPr/>
          <a:p>
            <a:pPr eaLnBrk="1" hangingPunct="1">
              <a:defRPr/>
            </a:pPr>
            <a:r>
              <a:rPr lang="zh-CN" altLang="en-US" sz="28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大连海事大学理学院</a:t>
            </a:r>
            <a:endParaRPr lang="zh-CN" alt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4" descr="C:\Users\ADMINI~1\AppData\Local\Temp\1576926071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30" y="1381125"/>
            <a:ext cx="2976245" cy="181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095" y="1382395"/>
            <a:ext cx="2957195" cy="1817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65" y="1381125"/>
            <a:ext cx="2986405" cy="1818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05130" y="3369310"/>
            <a:ext cx="8368030" cy="2862580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 marL="342900" indent="-342900" algn="l">
              <a:lnSpc>
                <a:spcPct val="140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buChar char="n"/>
              <a:tabLst>
                <a:tab pos="566420" algn="l"/>
              </a:tabLs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重点步骤：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90"/>
              </a:spcBef>
              <a:spcAft>
                <a:spcPts val="0"/>
              </a:spcAft>
              <a:buClr>
                <a:srgbClr val="00CC99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① 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在药品柜中选择化学药品：氧化钇、氧化镱、氧化铒；</a:t>
            </a:r>
            <a:endParaRPr lang="zh-CN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40000"/>
              </a:lnSpc>
              <a:spcBef>
                <a:spcPts val="90"/>
              </a:spcBef>
              <a:spcAft>
                <a:spcPts val="1000"/>
              </a:spcAft>
              <a:buClr>
                <a:srgbClr val="00CC99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② 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选择实验工具：玛瑙研钵、镊子、药勺、坩埚等。</a:t>
            </a:r>
            <a:endParaRPr lang="zh-CN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40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buChar char="n"/>
              <a:tabLst>
                <a:tab pos="566420" algn="l"/>
              </a:tabLst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基本要求：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① 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了解各化学药品的在实验中的作用；</a:t>
            </a:r>
            <a:endParaRPr lang="zh-CN" altLang="en-US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40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② 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了解各实验工具在实验中的功能。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25523" y="1"/>
            <a:ext cx="7302500" cy="10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实 验工 具 和 药 品 的 选 取</a:t>
            </a: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25523" y="1"/>
            <a:ext cx="7302500" cy="10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实 验 工 具 的 清 洗 及 烘 干</a:t>
            </a: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85" y="1341755"/>
            <a:ext cx="418592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15" y="1341755"/>
            <a:ext cx="4090035" cy="23006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51840" y="3705225"/>
            <a:ext cx="8368030" cy="2862580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 marL="342900" indent="-342900" algn="l">
              <a:lnSpc>
                <a:spcPct val="140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buChar char="n"/>
              <a:tabLst>
                <a:tab pos="566420" algn="l"/>
              </a:tabLs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重点步骤：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90"/>
              </a:spcBef>
              <a:spcAft>
                <a:spcPts val="0"/>
              </a:spcAft>
              <a:buClr>
                <a:srgbClr val="00CC99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① 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清洗各种实验工具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40000"/>
              </a:lnSpc>
              <a:spcBef>
                <a:spcPts val="90"/>
              </a:spcBef>
              <a:spcAft>
                <a:spcPts val="1000"/>
              </a:spcAft>
              <a:buClr>
                <a:srgbClr val="00CC99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② 将洗干净的工具放入烘箱，并设置烘箱温度，烘干实验工具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40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buChar char="n"/>
              <a:tabLst>
                <a:tab pos="566420" algn="l"/>
              </a:tabLst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基本要求：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① 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了解烘箱的基本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功能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40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② 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掌握烘箱的温度设置流程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25523" y="1"/>
            <a:ext cx="7302500" cy="10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化 学 药 品 的 称 量 和 混合</a:t>
            </a: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502"/>
          <a:stretch>
            <a:fillRect/>
          </a:stretch>
        </p:blipFill>
        <p:spPr>
          <a:xfrm>
            <a:off x="495300" y="1346200"/>
            <a:ext cx="3954780" cy="22269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-358"/>
          <a:stretch>
            <a:fillRect/>
          </a:stretch>
        </p:blipFill>
        <p:spPr>
          <a:xfrm>
            <a:off x="4542790" y="1346200"/>
            <a:ext cx="4030345" cy="22269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51840" y="3642360"/>
            <a:ext cx="7979410" cy="266255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 marL="342900" indent="-342900" algn="l">
              <a:lnSpc>
                <a:spcPct val="125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buChar char="n"/>
              <a:tabLst>
                <a:tab pos="566420" algn="l"/>
              </a:tabLs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重点步骤：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25000"/>
              </a:lnSpc>
              <a:spcBef>
                <a:spcPts val="90"/>
              </a:spcBef>
              <a:spcAft>
                <a:spcPts val="0"/>
              </a:spcAft>
              <a:buClr>
                <a:srgbClr val="00CC99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① 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电子天平调平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5000"/>
              </a:lnSpc>
              <a:spcBef>
                <a:spcPts val="90"/>
              </a:spcBef>
              <a:spcAft>
                <a:spcPts val="1600"/>
              </a:spcAft>
              <a:buClr>
                <a:srgbClr val="00CC99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② 开启电子天平，在秤盘上放置称量纸，逐一称量化学药品；</a:t>
            </a:r>
            <a:endParaRPr lang="zh-CN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25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buChar char="n"/>
              <a:tabLst>
                <a:tab pos="566420" algn="l"/>
              </a:tabLst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基本要求：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25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① 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了解电子天平的注意事项；</a:t>
            </a:r>
            <a:endParaRPr lang="zh-CN" altLang="en-US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25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② 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掌握电子天平的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使用流程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25523" y="1"/>
            <a:ext cx="7302500" cy="10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化 学 药 品 的 混 合 </a:t>
            </a: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513"/>
          <a:stretch>
            <a:fillRect/>
          </a:stretch>
        </p:blipFill>
        <p:spPr>
          <a:xfrm>
            <a:off x="4604385" y="1337310"/>
            <a:ext cx="4039235" cy="2259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" y="1337310"/>
            <a:ext cx="4051300" cy="22612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7375" y="3747770"/>
            <a:ext cx="7979410" cy="266255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 marL="342900" indent="-342900" algn="l">
              <a:lnSpc>
                <a:spcPct val="125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buChar char="n"/>
              <a:tabLst>
                <a:tab pos="566420" algn="l"/>
              </a:tabLs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重点步骤：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25000"/>
              </a:lnSpc>
              <a:spcBef>
                <a:spcPts val="90"/>
              </a:spcBef>
              <a:spcAft>
                <a:spcPts val="0"/>
              </a:spcAft>
              <a:buClr>
                <a:srgbClr val="00CC99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① 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用玛瑙研钵对化学药品进行研磨混合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5000"/>
              </a:lnSpc>
              <a:spcBef>
                <a:spcPts val="90"/>
              </a:spcBef>
              <a:spcAft>
                <a:spcPts val="1600"/>
              </a:spcAft>
              <a:buClr>
                <a:srgbClr val="00CC99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② 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将混合试样装入刚玉坩埚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25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buChar char="n"/>
              <a:tabLst>
                <a:tab pos="566420" algn="l"/>
              </a:tabLst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基本要求：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25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① 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了解前驱体原材料的混合方式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25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② 了解式样在进行高温煅烧时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对盛放器具的要求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25523" y="1"/>
            <a:ext cx="7302500" cy="10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化 学 药 品 的 高 温 煅 烧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1995" y="1385570"/>
            <a:ext cx="7640955" cy="2479675"/>
            <a:chOff x="1310" y="3996"/>
            <a:chExt cx="17971" cy="6276"/>
          </a:xfrm>
        </p:grpSpPr>
        <p:pic>
          <p:nvPicPr>
            <p:cNvPr id="11" name="图片 11" descr="F:\J.课程建设\国家虚拟仿真实验项目\01、固体发光光谱测试实验脚本\191224省虚仿项目申报\虚拟与现实设备对照图\马弗炉（虚拟）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10" y="3996"/>
              <a:ext cx="4597" cy="6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图片 3" descr="F:\J.课程建设\国家虚拟仿真实验项目\01、固体发光光谱测试实验脚本\00、辽宁省虚拟仿真项目申报\申请书插图191220\设备说明示意图\马弗炉控制面板示意图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92" y="4002"/>
              <a:ext cx="6830" cy="24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2" y="6525"/>
              <a:ext cx="6829" cy="3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07" y="4002"/>
              <a:ext cx="6375" cy="29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06" y="6988"/>
              <a:ext cx="6375" cy="326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文本框 8"/>
          <p:cNvSpPr txBox="1"/>
          <p:nvPr/>
        </p:nvSpPr>
        <p:spPr>
          <a:xfrm>
            <a:off x="587375" y="3891280"/>
            <a:ext cx="8151495" cy="2627630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spAutoFit/>
          </a:bodyPr>
          <a:p>
            <a:pPr marL="342900" indent="-342900" algn="l">
              <a:lnSpc>
                <a:spcPct val="125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buChar char="n"/>
              <a:tabLst>
                <a:tab pos="566420" algn="l"/>
              </a:tabLs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重点步骤：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① 将刚玉坩埚送入马弗炉，设定升温程序后启动马弗炉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煅烧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试样；         </a:t>
            </a:r>
            <a:endParaRPr lang="zh-CN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1600"/>
              </a:spcAft>
              <a:buClr>
                <a:srgbClr val="FF0000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煅烧结束，用坩埚钳将坩埚取出，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经研磨后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，装入样品盒待用。</a:t>
            </a:r>
            <a:endParaRPr lang="zh-CN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342900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buChar char="n"/>
              <a:tabLst>
                <a:tab pos="566420" algn="l"/>
              </a:tabLst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基本要求：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25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① </a:t>
            </a: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了解马弗炉的种类及使用注意事项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000" b="1">
              <a:latin typeface="Times New Roman" panose="02020603050405020304" pitchFamily="18" charset="0"/>
              <a:ea typeface="仿宋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25000"/>
              </a:lnSpc>
              <a:spcBef>
                <a:spcPts val="9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anose="05000000000000000000" charset="0"/>
              <a:tabLst>
                <a:tab pos="566420" algn="l"/>
              </a:tabLst>
              <a:defRPr/>
            </a:pPr>
            <a:r>
              <a:rPr lang="zh-CN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       ② 掌握马弗炉的温度设定流程</a:t>
            </a:r>
            <a:r>
              <a:rPr lang="zh-CN" altLang="en-US" sz="2000" b="1">
                <a:latin typeface="Times New Roman" panose="02020603050405020304" pitchFamily="18" charset="0"/>
                <a:ea typeface="仿宋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25523" y="1"/>
            <a:ext cx="7302500" cy="10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能 力 培 养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80720" y="1790700"/>
            <a:ext cx="7782560" cy="3507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algn="just">
              <a:lnSpc>
                <a:spcPct val="125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让学生掌握与发光材料制备相关的实验方法和技能；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marL="342900" indent="-342900" algn="just">
              <a:lnSpc>
                <a:spcPct val="125000"/>
              </a:lnSpc>
              <a:spcBef>
                <a:spcPts val="20"/>
              </a:spcBef>
              <a:spcAft>
                <a:spcPts val="2600"/>
              </a:spcAft>
              <a:buClrTx/>
              <a:buSzTx/>
              <a:buFont typeface="Wingdings" panose="05000000000000000000" charset="0"/>
              <a:buChar char="ü"/>
            </a:pP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42900" indent="-342900" algn="just">
              <a:lnSpc>
                <a:spcPct val="125000"/>
              </a:lnSpc>
              <a:spcBef>
                <a:spcPts val="20"/>
              </a:spcBef>
              <a:spcAft>
                <a:spcPts val="2600"/>
              </a:spcAft>
              <a:buClrTx/>
              <a:buSzTx/>
              <a:buFont typeface="Wingdings" panose="05000000000000000000" charset="0"/>
              <a:buChar char="ü"/>
            </a:pPr>
            <a:r>
              <a:rPr lang="zh-CN" altLang="en-US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培养学生的实验设计能力</a:t>
            </a:r>
            <a:r>
              <a:rPr lang="zh-CN" altLang="en-US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，使其具备一定从事本专业的科学研究能力</a:t>
            </a:r>
            <a:r>
              <a:rPr lang="zh-CN" altLang="en-US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525330" y="2613993"/>
            <a:ext cx="4111625" cy="1516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kern="1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宋体" panose="02010600030101010101" pitchFamily="2" charset="-122"/>
              </a:rPr>
              <a:t>谢谢！</a:t>
            </a:r>
            <a:endParaRPr lang="zh-CN" altLang="en-US" sz="6000" b="1" kern="1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空演示文稿">
  <a:themeElements>
    <a:clrScheme name="空演示文稿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空演示文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just">
          <a:spcAft>
            <a:spcPts val="0"/>
          </a:spcAft>
          <a:defRPr lang="zh-CN" altLang="zh-CN" sz="2800" b="1" kern="100" dirty="0">
            <a:solidFill>
              <a:schemeClr val="tx1"/>
            </a:solidFill>
            <a:latin typeface="+mn-ea"/>
            <a:ea typeface="+mn-ea"/>
            <a:cs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  <a:txDef>
      <a:spPr>
        <a:noFill/>
        <a:ln w="28575">
          <a:noFill/>
        </a:ln>
      </a:spPr>
      <a:bodyPr wrap="square" anchor="ctr">
        <a:spAutoFit/>
      </a:bodyPr>
      <a:lstStyle>
        <a:defPPr marL="444500" lvl="0" indent="-444500">
          <a:lnSpc>
            <a:spcPct val="130000"/>
          </a:lnSpc>
          <a:spcBef>
            <a:spcPct val="40000"/>
          </a:spcBef>
          <a:buSzPct val="80000"/>
          <a:buFont typeface="Wingdings" panose="05000000000000000000" pitchFamily="2" charset="2"/>
          <a:buBlip>
            <a:blip xmlns:r="http://schemas.openxmlformats.org/officeDocument/2006/relationships" r:embed="rId1"/>
          </a:buBlip>
          <a:defRPr lang="zh-CN" altLang="en-US" sz="2800" b="1" dirty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  <a:sym typeface="+mn-ea"/>
          </a:defRPr>
        </a:defPPr>
      </a:lstStyle>
    </a:txDef>
  </a:objectDefaults>
  <a:extraClrSchemeLst>
    <a:extraClrScheme>
      <a:clrScheme name="空演示文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演示文稿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767</Words>
  <Application>WPS 演示</Application>
  <PresentationFormat>全屏显示(4:3)</PresentationFormat>
  <Paragraphs>57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黑体</vt:lpstr>
      <vt:lpstr>Times New Roman</vt:lpstr>
      <vt:lpstr>Monotype Corsiva</vt:lpstr>
      <vt:lpstr>微软雅黑</vt:lpstr>
      <vt:lpstr>华文楷体</vt:lpstr>
      <vt:lpstr>Wingdings</vt:lpstr>
      <vt:lpstr>仿宋</vt:lpstr>
      <vt:lpstr>楷体_GB2312</vt:lpstr>
      <vt:lpstr>新宋体</vt:lpstr>
      <vt:lpstr>Arial Unicode MS</vt:lpstr>
      <vt:lpstr>空演示文稿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xingm</cp:lastModifiedBy>
  <cp:revision>724</cp:revision>
  <dcterms:created xsi:type="dcterms:W3CDTF">2009-03-11T12:29:00Z</dcterms:created>
  <dcterms:modified xsi:type="dcterms:W3CDTF">2021-06-29T13:22:06Z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FB918F4B9069486DBCE633575A83D47B</vt:lpwstr>
  </property>
</Properties>
</file>