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tiff" ContentType="image/tiff"/>
  <Default Extension="png" ContentType="image/png"/>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1"/>
  </p:handoutMasterIdLst>
  <p:sldIdLst>
    <p:sldId id="630" r:id="rId3"/>
    <p:sldId id="758" r:id="rId5"/>
    <p:sldId id="760" r:id="rId6"/>
    <p:sldId id="759" r:id="rId7"/>
    <p:sldId id="761" r:id="rId8"/>
    <p:sldId id="762" r:id="rId9"/>
    <p:sldId id="777" r:id="rId10"/>
    <p:sldId id="764" r:id="rId11"/>
    <p:sldId id="774" r:id="rId12"/>
    <p:sldId id="767" r:id="rId13"/>
    <p:sldId id="765" r:id="rId14"/>
    <p:sldId id="791" r:id="rId15"/>
    <p:sldId id="792" r:id="rId16"/>
    <p:sldId id="793" r:id="rId17"/>
    <p:sldId id="794" r:id="rId18"/>
    <p:sldId id="766" r:id="rId19"/>
    <p:sldId id="768" r:id="rId20"/>
    <p:sldId id="769" r:id="rId21"/>
    <p:sldId id="770" r:id="rId22"/>
    <p:sldId id="795" r:id="rId23"/>
    <p:sldId id="796" r:id="rId24"/>
    <p:sldId id="797" r:id="rId25"/>
    <p:sldId id="771" r:id="rId26"/>
    <p:sldId id="778" r:id="rId27"/>
    <p:sldId id="772" r:id="rId28"/>
    <p:sldId id="775" r:id="rId29"/>
    <p:sldId id="779" r:id="rId30"/>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崋fighting" initials="崋"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0000CC"/>
    <a:srgbClr val="FFFF00"/>
    <a:srgbClr val="DC2097"/>
    <a:srgbClr val="660033"/>
    <a:srgbClr val="CCFFFF"/>
    <a:srgbClr val="CCFFCC"/>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10"/>
  </p:normalViewPr>
  <p:slideViewPr>
    <p:cSldViewPr showGuides="1">
      <p:cViewPr varScale="1">
        <p:scale>
          <a:sx n="70" d="100"/>
          <a:sy n="70" d="100"/>
        </p:scale>
        <p:origin x="1108" y="44"/>
      </p:cViewPr>
      <p:guideLst>
        <p:guide orient="horz" pos="2053"/>
        <p:guide pos="2896"/>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100" d="100"/>
        <a:sy n="100" d="100"/>
      </p:scale>
      <p:origin x="0" y="-360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56003" name="Rectangle 3"/>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56004" name="Rectangle 4"/>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56005" name="Rectangle 5"/>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lstStyle/>
          <a:p>
            <a:pPr lvl="0" algn="r" eaLnBrk="1" hangingPunct="1">
              <a:buNone/>
            </a:pPr>
            <a:fld id="{9A0DB2DC-4C9A-4742-B13C-FB6460FD3503}" type="slidenum">
              <a:rPr lang="en-US" altLang="zh-CN" sz="1200" dirty="0"/>
            </a:fld>
            <a:endParaRPr lang="en-US" altLang="zh-CN" sz="1200"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47"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4580" name="Rectangle 4"/>
          <p:cNvSpPr>
            <a:spLocks noGrp="1" noRot="1" noChangeAspec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6149"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50"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lstStyle/>
          <a:p>
            <a:pPr lvl="0" algn="r" eaLnBrk="1" hangingPunct="1">
              <a:buNone/>
            </a:pPr>
            <a:fld id="{9A0DB2DC-4C9A-4742-B13C-FB6460FD3503}" type="slidenum">
              <a:rPr lang="en-US" altLang="zh-CN" sz="1200" dirty="0"/>
            </a:fld>
            <a:endParaRPr lang="en-US" altLang="zh-CN"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备注占位符 2"/>
          <p:cNvSpPr>
            <a:spLocks noGrp="1"/>
          </p:cNvSpPr>
          <p:nvPr>
            <p:ph type="body" idx="1"/>
          </p:nvPr>
        </p:nvSpPr>
        <p:spPr/>
        <p:txBody>
          <a:bodyPr/>
          <a:lstStyle/>
          <a:p>
            <a:pPr eaLnBrk="1" fontAlgn="auto" hangingPunct="1">
              <a:spcBef>
                <a:spcPts val="0"/>
              </a:spcBef>
              <a:spcAft>
                <a:spcPts val="0"/>
              </a:spcAft>
              <a:defRPr/>
            </a:pPr>
            <a:endParaRPr lang="zh-CN" altLang="en-US" dirty="0"/>
          </a:p>
        </p:txBody>
      </p:sp>
      <p:sp>
        <p:nvSpPr>
          <p:cNvPr id="378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15806A64-018A-4335-81EA-D8373E5EE7B9}"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50000"/>
              </a:spcBef>
              <a:spcAft>
                <a:spcPct val="0"/>
              </a:spcAft>
              <a:buClrTx/>
              <a:buSzTx/>
              <a:buFontTx/>
              <a:buNone/>
              <a:defRPr/>
            </a:pPr>
            <a:endParaRPr kumimoji="1"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spcBef>
                <a:spcPct val="50000"/>
              </a:spcBef>
              <a:buNone/>
            </a:pPr>
            <a:fld id="{9A0DB2DC-4C9A-4742-B13C-FB6460FD3503}" type="slidenum">
              <a:rPr lang="en-US" altLang="zh-CN" dirty="0"/>
            </a:fld>
            <a:endParaRPr lang="en-US" altLang="zh-CN"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50000"/>
              </a:spcBef>
              <a:spcAft>
                <a:spcPct val="0"/>
              </a:spcAft>
              <a:buClrTx/>
              <a:buSzTx/>
              <a:buFontTx/>
              <a:buNone/>
              <a:defRPr/>
            </a:pPr>
            <a:endParaRPr kumimoji="1"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spcBef>
                <a:spcPct val="50000"/>
              </a:spcBef>
              <a:buNone/>
            </a:pPr>
            <a:fld id="{9A0DB2DC-4C9A-4742-B13C-FB6460FD3503}" type="slidenum">
              <a:rPr lang="en-US" altLang="zh-CN" dirty="0"/>
            </a:fld>
            <a:endParaRPr lang="en-US" altLang="zh-CN"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ltLang="zh-CN"/>
              <a:t>Click to edit Master title style</a:t>
            </a:r>
            <a:endParaRPr lang="zh-CN" alt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50000"/>
              </a:spcBef>
              <a:spcAft>
                <a:spcPct val="0"/>
              </a:spcAft>
              <a:buClrTx/>
              <a:buSzTx/>
              <a:buFontTx/>
              <a:buNone/>
              <a:defRPr/>
            </a:pPr>
            <a:endParaRPr kumimoji="1"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spcBef>
                <a:spcPct val="50000"/>
              </a:spcBef>
              <a:buNone/>
            </a:pPr>
            <a:fld id="{9A0DB2DC-4C9A-4742-B13C-FB6460FD3503}" type="slidenum">
              <a:rPr lang="en-US" altLang="zh-CN" dirty="0"/>
            </a:fld>
            <a:endParaRPr lang="en-US" altLang="zh-CN"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50000"/>
              </a:spcBef>
              <a:spcAft>
                <a:spcPct val="0"/>
              </a:spcAft>
              <a:buClrTx/>
              <a:buSzTx/>
              <a:buFontTx/>
              <a:buNone/>
              <a:defRPr/>
            </a:pPr>
            <a:endParaRPr kumimoji="1"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spcBef>
                <a:spcPct val="50000"/>
              </a:spcBef>
              <a:buNone/>
            </a:pPr>
            <a:fld id="{9A0DB2DC-4C9A-4742-B13C-FB6460FD3503}" type="slidenum">
              <a:rPr lang="en-US" altLang="zh-CN" dirty="0"/>
            </a:fld>
            <a:endParaRPr lang="en-US" altLang="zh-CN"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endParaRPr lang="en-US" altLang="zh-CN"/>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50000"/>
              </a:spcBef>
              <a:spcAft>
                <a:spcPct val="0"/>
              </a:spcAft>
              <a:buClrTx/>
              <a:buSzTx/>
              <a:buFontTx/>
              <a:buNone/>
              <a:defRPr/>
            </a:pPr>
            <a:endParaRPr kumimoji="1"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spcBef>
                <a:spcPct val="50000"/>
              </a:spcBef>
              <a:buNone/>
            </a:pPr>
            <a:fld id="{9A0DB2DC-4C9A-4742-B13C-FB6460FD3503}" type="slidenum">
              <a:rPr lang="en-US" altLang="zh-CN" dirty="0"/>
            </a:fld>
            <a:endParaRPr lang="en-US" altLang="zh-CN"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50000"/>
              </a:spcBef>
              <a:spcAft>
                <a:spcPct val="0"/>
              </a:spcAft>
              <a:buClrTx/>
              <a:buSzTx/>
              <a:buFontTx/>
              <a:buNone/>
              <a:defRPr/>
            </a:pPr>
            <a:endParaRPr kumimoji="1"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spcBef>
                <a:spcPct val="50000"/>
              </a:spcBef>
              <a:buNone/>
            </a:pPr>
            <a:fld id="{9A0DB2DC-4C9A-4742-B13C-FB6460FD3503}" type="slidenum">
              <a:rPr lang="en-US" altLang="zh-CN" dirty="0"/>
            </a:fld>
            <a:endParaRPr lang="en-US" altLang="zh-CN"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endParaRPr lang="en-US" altLang="zh-CN"/>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endParaRPr lang="en-US" altLang="zh-CN"/>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50000"/>
              </a:spcBef>
              <a:spcAft>
                <a:spcPct val="0"/>
              </a:spcAft>
              <a:buClrTx/>
              <a:buSzTx/>
              <a:buFontTx/>
              <a:buNone/>
              <a:defRPr/>
            </a:pPr>
            <a:endParaRPr kumimoji="1"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spcBef>
                <a:spcPct val="50000"/>
              </a:spcBef>
              <a:buNone/>
            </a:pPr>
            <a:fld id="{9A0DB2DC-4C9A-4742-B13C-FB6460FD3503}" type="slidenum">
              <a:rPr lang="en-US" altLang="zh-CN" dirty="0"/>
            </a:fld>
            <a:endParaRPr lang="en-US" altLang="zh-CN"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50000"/>
              </a:spcBef>
              <a:spcAft>
                <a:spcPct val="0"/>
              </a:spcAft>
              <a:buClrTx/>
              <a:buSzTx/>
              <a:buFontTx/>
              <a:buNone/>
              <a:defRPr/>
            </a:pPr>
            <a:endParaRPr kumimoji="1"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spcBef>
                <a:spcPct val="50000"/>
              </a:spcBef>
              <a:buNone/>
            </a:pPr>
            <a:fld id="{9A0DB2DC-4C9A-4742-B13C-FB6460FD3503}" type="slidenum">
              <a:rPr lang="en-US" altLang="zh-CN" dirty="0"/>
            </a:fld>
            <a:endParaRPr lang="en-US" altLang="zh-CN"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50000"/>
              </a:spcBef>
              <a:spcAft>
                <a:spcPct val="0"/>
              </a:spcAft>
              <a:buClrTx/>
              <a:buSzTx/>
              <a:buFontTx/>
              <a:buNone/>
              <a:defRPr/>
            </a:pPr>
            <a:endParaRPr kumimoji="1"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spcBef>
                <a:spcPct val="50000"/>
              </a:spcBef>
              <a:buNone/>
            </a:pPr>
            <a:fld id="{9A0DB2DC-4C9A-4742-B13C-FB6460FD3503}" type="slidenum">
              <a:rPr lang="en-US" altLang="zh-CN" dirty="0"/>
            </a:fld>
            <a:endParaRPr lang="en-US" altLang="zh-CN"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zh-CN"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endParaRPr lang="en-US" altLang="zh-CN"/>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50000"/>
              </a:spcBef>
              <a:spcAft>
                <a:spcPct val="0"/>
              </a:spcAft>
              <a:buClrTx/>
              <a:buSzTx/>
              <a:buFontTx/>
              <a:buNone/>
              <a:defRPr/>
            </a:pPr>
            <a:endParaRPr kumimoji="1"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spcBef>
                <a:spcPct val="50000"/>
              </a:spcBef>
              <a:buNone/>
            </a:pPr>
            <a:fld id="{9A0DB2DC-4C9A-4742-B13C-FB6460FD3503}" type="slidenum">
              <a:rPr lang="en-US" altLang="zh-CN" dirty="0"/>
            </a:fld>
            <a:endParaRPr lang="en-US" altLang="zh-CN"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zh-CN" altLang="en-US"/>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endParaRPr lang="en-US" altLang="zh-CN"/>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50000"/>
              </a:spcBef>
              <a:spcAft>
                <a:spcPct val="0"/>
              </a:spcAft>
              <a:buClrTx/>
              <a:buSzTx/>
              <a:buFontTx/>
              <a:buNone/>
              <a:defRPr/>
            </a:pPr>
            <a:endParaRPr kumimoji="1"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spcBef>
                <a:spcPct val="50000"/>
              </a:spcBef>
              <a:buNone/>
            </a:pPr>
            <a:fld id="{9A0DB2DC-4C9A-4742-B13C-FB6460FD3503}" type="slidenum">
              <a:rPr lang="en-US" altLang="zh-CN" dirty="0"/>
            </a:fld>
            <a:endParaRPr lang="en-US" altLang="zh-CN"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2.png"/><Relationship Id="rId13" Type="http://schemas.openxmlformats.org/officeDocument/2006/relationships/hyperlink" Target="http://www.dlmu.edu.cn/" TargetMode="Externa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050" name="Rectangle 14"/>
          <p:cNvSpPr>
            <a:spLocks noChangeArrowheads="1"/>
          </p:cNvSpPr>
          <p:nvPr/>
        </p:nvSpPr>
        <p:spPr bwMode="auto">
          <a:xfrm>
            <a:off x="-107950" y="-26987"/>
            <a:ext cx="9251950" cy="6884988"/>
          </a:xfrm>
          <a:prstGeom prst="rect">
            <a:avLst/>
          </a:prstGeom>
          <a:solidFill>
            <a:schemeClr val="bg1"/>
          </a:solidFill>
          <a:ln w="9525">
            <a:solidFill>
              <a:schemeClr val="bg1"/>
            </a:solidFill>
            <a:miter lim="800000"/>
          </a:ln>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1" name="Rectangle 2"/>
          <p:cNvSpPr>
            <a:spLocks noGrp="1"/>
          </p:cNvSpPr>
          <p:nvPr>
            <p:ph type="title"/>
          </p:nvPr>
        </p:nvSpPr>
        <p:spPr>
          <a:xfrm>
            <a:off x="685800" y="609600"/>
            <a:ext cx="7772400" cy="1143000"/>
          </a:xfrm>
          <a:prstGeom prst="rect">
            <a:avLst/>
          </a:prstGeom>
          <a:noFill/>
          <a:ln w="9525">
            <a:noFill/>
          </a:ln>
        </p:spPr>
        <p:txBody>
          <a:bodyPr anchor="ctr"/>
          <a:lstStyle/>
          <a:p>
            <a:pPr lvl="0"/>
            <a:r>
              <a:rPr lang="zh-CN" altLang="zh-CN" dirty="0"/>
              <a:t>单击以编辑</a:t>
            </a:r>
            <a:r>
              <a:rPr lang="zh-CN" altLang="en-US" dirty="0"/>
              <a:t>母版标题样式</a:t>
            </a:r>
            <a:endParaRPr lang="zh-CN" altLang="en-US" dirty="0"/>
          </a:p>
        </p:txBody>
      </p:sp>
      <p:sp>
        <p:nvSpPr>
          <p:cNvPr id="2052" name="Rectangle 3"/>
          <p:cNvSpPr>
            <a:spLocks noGrp="1"/>
          </p:cNvSpPr>
          <p:nvPr>
            <p:ph type="body" idx="1"/>
          </p:nvPr>
        </p:nvSpPr>
        <p:spPr>
          <a:xfrm>
            <a:off x="685800" y="1981200"/>
            <a:ext cx="7772400" cy="4114800"/>
          </a:xfrm>
          <a:prstGeom prst="rect">
            <a:avLst/>
          </a:prstGeom>
          <a:noFill/>
          <a:ln w="9525">
            <a:noFill/>
          </a:ln>
        </p:spPr>
        <p:txBody>
          <a:bodyPr/>
          <a:lstStyle/>
          <a:p>
            <a:pPr lvl="0"/>
            <a:r>
              <a:rPr lang="zh-CN" altLang="en-US" dirty="0"/>
              <a:t>单击以编辑母版文本样式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94564"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lstStyle>
            <a:lvl1pPr>
              <a:spcBef>
                <a:spcPct val="50000"/>
              </a:spcBef>
              <a:defRPr kumimoji="1" sz="1400">
                <a:latin typeface="+mn-lt"/>
              </a:defRPr>
            </a:lvl1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1"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194565"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lstStyle>
            <a:lvl1pPr algn="ctr">
              <a:spcBef>
                <a:spcPct val="50000"/>
              </a:spcBef>
              <a:defRPr kumimoji="1" sz="1400">
                <a:latin typeface="+mn-lt"/>
              </a:defRPr>
            </a:lvl1pPr>
          </a:lstStyle>
          <a:p>
            <a:pPr marL="0" marR="0" lvl="0" indent="0" algn="ctr" defTabSz="914400" rtl="0" eaLnBrk="1" fontAlgn="base" latinLnBrk="0" hangingPunct="1">
              <a:lnSpc>
                <a:spcPct val="100000"/>
              </a:lnSpc>
              <a:spcBef>
                <a:spcPct val="50000"/>
              </a:spcBef>
              <a:spcAft>
                <a:spcPct val="0"/>
              </a:spcAft>
              <a:buClrTx/>
              <a:buSzTx/>
              <a:buFontTx/>
              <a:buNone/>
              <a:defRPr/>
            </a:pPr>
            <a:endParaRPr kumimoji="1"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194566"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lstStyle>
            <a:lvl1pPr algn="r">
              <a:defRPr sz="1400">
                <a:latin typeface="Times New Roman" panose="02020603050405020304" pitchFamily="18" charset="0"/>
              </a:defRPr>
            </a:lvl1pPr>
          </a:lstStyle>
          <a:p>
            <a:pPr lvl="0" eaLnBrk="1" hangingPunct="1">
              <a:spcBef>
                <a:spcPct val="50000"/>
              </a:spcBef>
              <a:buNone/>
            </a:pPr>
            <a:fld id="{9A0DB2DC-4C9A-4742-B13C-FB6460FD3503}" type="slidenum">
              <a:rPr lang="en-US" altLang="zh-CN" dirty="0"/>
            </a:fld>
            <a:endParaRPr lang="en-US" altLang="zh-CN" dirty="0">
              <a:latin typeface="Arial" panose="020B0604020202020204" pitchFamily="34" charset="0"/>
            </a:endParaRPr>
          </a:p>
        </p:txBody>
      </p:sp>
      <p:sp>
        <p:nvSpPr>
          <p:cNvPr id="2056" name="Rectangle 7"/>
          <p:cNvSpPr>
            <a:spLocks noChangeArrowheads="1"/>
          </p:cNvSpPr>
          <p:nvPr/>
        </p:nvSpPr>
        <p:spPr bwMode="auto">
          <a:xfrm>
            <a:off x="0" y="6496050"/>
            <a:ext cx="9144000" cy="333375"/>
          </a:xfrm>
          <a:prstGeom prst="rect">
            <a:avLst/>
          </a:prstGeom>
          <a:solidFill>
            <a:srgbClr val="DDF2FF"/>
          </a:solidFill>
          <a:ln>
            <a:noFill/>
          </a:ln>
          <a:effectLst/>
        </p:spPr>
        <p:txBody>
          <a:bodyPr wrap="none" tIns="46800" bIns="46800"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2057" name="Group 8"/>
          <p:cNvGrpSpPr/>
          <p:nvPr userDrawn="1"/>
        </p:nvGrpSpPr>
        <p:grpSpPr>
          <a:xfrm>
            <a:off x="749300" y="1125538"/>
            <a:ext cx="8382000" cy="76200"/>
            <a:chOff x="480" y="576"/>
            <a:chExt cx="5280" cy="96"/>
          </a:xfrm>
        </p:grpSpPr>
        <p:sp>
          <p:nvSpPr>
            <p:cNvPr id="2060" name="Line 9"/>
            <p:cNvSpPr/>
            <p:nvPr/>
          </p:nvSpPr>
          <p:spPr>
            <a:xfrm>
              <a:off x="810" y="672"/>
              <a:ext cx="4950" cy="0"/>
            </a:xfrm>
            <a:prstGeom prst="line">
              <a:avLst/>
            </a:prstGeom>
            <a:ln w="57150" cap="flat" cmpd="sng">
              <a:solidFill>
                <a:srgbClr val="00CCFF"/>
              </a:solidFill>
              <a:prstDash val="solid"/>
              <a:headEnd type="none" w="med" len="med"/>
              <a:tailEnd type="none" w="med" len="med"/>
            </a:ln>
          </p:spPr>
        </p:sp>
        <p:sp>
          <p:nvSpPr>
            <p:cNvPr id="2061" name="Line 10"/>
            <p:cNvSpPr/>
            <p:nvPr/>
          </p:nvSpPr>
          <p:spPr>
            <a:xfrm>
              <a:off x="480" y="576"/>
              <a:ext cx="5056" cy="0"/>
            </a:xfrm>
            <a:prstGeom prst="line">
              <a:avLst/>
            </a:prstGeom>
            <a:ln w="57150" cap="flat" cmpd="sng">
              <a:solidFill>
                <a:srgbClr val="3366FF"/>
              </a:solidFill>
              <a:prstDash val="solid"/>
              <a:headEnd type="none" w="med" len="med"/>
              <a:tailEnd type="none" w="med" len="med"/>
            </a:ln>
          </p:spPr>
        </p:sp>
      </p:grpSp>
      <p:pic>
        <p:nvPicPr>
          <p:cNvPr id="2058" name="Picture 11" descr="大连海事大学">
            <a:hlinkClick r:id="rId13"/>
          </p:cNvPr>
          <p:cNvPicPr>
            <a:picLocks noChangeAspect="1"/>
          </p:cNvPicPr>
          <p:nvPr userDrawn="1"/>
        </p:nvPicPr>
        <p:blipFill>
          <a:blip r:embed="rId14"/>
          <a:stretch>
            <a:fillRect/>
          </a:stretch>
        </p:blipFill>
        <p:spPr>
          <a:xfrm>
            <a:off x="7785100" y="188913"/>
            <a:ext cx="752475" cy="666750"/>
          </a:xfrm>
          <a:prstGeom prst="rect">
            <a:avLst/>
          </a:prstGeom>
          <a:noFill/>
          <a:ln w="9525">
            <a:noFill/>
          </a:ln>
        </p:spPr>
      </p:pic>
      <p:sp>
        <p:nvSpPr>
          <p:cNvPr id="2059" name="Text Box 12"/>
          <p:cNvSpPr txBox="1">
            <a:spLocks noChangeArrowheads="1"/>
          </p:cNvSpPr>
          <p:nvPr/>
        </p:nvSpPr>
        <p:spPr bwMode="auto">
          <a:xfrm>
            <a:off x="7712075" y="765175"/>
            <a:ext cx="1181100" cy="366713"/>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zh-CN" sz="1800" b="1" i="0" u="none" strike="noStrike" kern="1200" cap="none" spc="0" normalizeH="0" baseline="0" noProof="0">
                <a:ln>
                  <a:noFill/>
                </a:ln>
                <a:solidFill>
                  <a:srgbClr val="6699FF"/>
                </a:solidFill>
                <a:effectLst/>
                <a:uLnTx/>
                <a:uFillTx/>
                <a:latin typeface="Monotype Corsiva" panose="03010101010201010101" pitchFamily="66" charset="0"/>
                <a:ea typeface="宋体" panose="02010600030101010101" pitchFamily="2" charset="-122"/>
                <a:cs typeface="+mn-cs"/>
              </a:rPr>
              <a:t>DLMU</a:t>
            </a:r>
            <a:endParaRPr kumimoji="0" lang="en-US" altLang="zh-CN" sz="1800" b="1" i="0" u="none" strike="noStrike" kern="1200" cap="none" spc="0" normalizeH="0" baseline="0" noProof="0">
              <a:ln>
                <a:noFill/>
              </a:ln>
              <a:solidFill>
                <a:srgbClr val="6699FF"/>
              </a:solidFill>
              <a:effectLst/>
              <a:uLnTx/>
              <a:uFillTx/>
              <a:latin typeface="Monotype Corsiva" panose="03010101010201010101" pitchFamily="66"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jpeg"/><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jpeg"/><Relationship Id="rId1"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7.jpe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image" Target="../media/image29.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26.jpeg"/><Relationship Id="rId1"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png"/><Relationship Id="rId1" Type="http://schemas.openxmlformats.org/officeDocument/2006/relationships/image" Target="../media/image38.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3.png"/><Relationship Id="rId1"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1.png"/><Relationship Id="rId1" Type="http://schemas.openxmlformats.org/officeDocument/2006/relationships/image" Target="../media/image1.tiff"/></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jpe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2.xml"/><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4"/>
          <p:cNvSpPr txBox="1">
            <a:spLocks noChangeArrowheads="1"/>
          </p:cNvSpPr>
          <p:nvPr/>
        </p:nvSpPr>
        <p:spPr bwMode="black">
          <a:xfrm>
            <a:off x="665358" y="2181982"/>
            <a:ext cx="7680187" cy="1287657"/>
          </a:xfrm>
          <a:prstGeom prst="rect">
            <a:avLst/>
          </a:prstGeom>
          <a:solidFill>
            <a:schemeClr val="bg1">
              <a:alpha val="70000"/>
            </a:schemeClr>
          </a:solidFill>
          <a:ln>
            <a:noFill/>
          </a:ln>
          <a:effectLst>
            <a:outerShdw dist="53882" dir="2700000" algn="ctr" rotWithShape="0">
              <a:schemeClr val="bg2">
                <a:alpha val="50000"/>
              </a:schemeClr>
            </a:outerShdw>
          </a:effectLst>
        </p:spPr>
        <p:txBody>
          <a:bodyPr anchor="ctr">
            <a:scene3d>
              <a:camera prst="orthographicFront"/>
              <a:lightRig rig="threePt" dir="t"/>
            </a:scene3d>
            <a:sp3d extrusionH="57150">
              <a:bevelT w="82550" h="38100" prst="coolSlant"/>
            </a:sp3d>
          </a:bodyPr>
          <a:lstStyle/>
          <a:p>
            <a:pPr lvl="0" algn="ctr" fontAlgn="base">
              <a:spcBef>
                <a:spcPct val="0"/>
              </a:spcBef>
              <a:defRPr/>
            </a:pPr>
            <a:r>
              <a:rPr kumimoji="0" lang="zh-CN" altLang="en-US" sz="4050" b="1" i="0" u="none" strike="noStrike" kern="1200" cap="none" spc="0" normalizeH="0" baseline="0" dirty="0">
                <a:solidFill>
                  <a:srgbClr val="632523"/>
                </a:solidFill>
                <a:latin typeface="微软雅黑" panose="020B0503020204020204" charset="-122"/>
                <a:ea typeface="微软雅黑" panose="020B0503020204020204" charset="-122"/>
                <a:cs typeface="+mn-cs"/>
              </a:rPr>
              <a:t>固相法合成上转换荧光粉及</a:t>
            </a:r>
            <a:endParaRPr kumimoji="0" lang="zh-CN" altLang="en-US" sz="4050" b="1" i="0" u="none" strike="noStrike" kern="1200" cap="none" spc="0" normalizeH="0" baseline="0" dirty="0">
              <a:solidFill>
                <a:srgbClr val="632523"/>
              </a:solidFill>
              <a:latin typeface="微软雅黑" panose="020B0503020204020204" charset="-122"/>
              <a:ea typeface="微软雅黑" panose="020B0503020204020204" charset="-122"/>
              <a:cs typeface="+mn-cs"/>
            </a:endParaRPr>
          </a:p>
          <a:p>
            <a:pPr lvl="0" algn="ctr" fontAlgn="base">
              <a:spcBef>
                <a:spcPct val="0"/>
              </a:spcBef>
              <a:defRPr/>
            </a:pPr>
            <a:r>
              <a:rPr kumimoji="0" lang="zh-CN" altLang="en-US" sz="4050" b="1" i="0" u="none" strike="noStrike" kern="1200" cap="none" spc="0" normalizeH="0" baseline="0" dirty="0">
                <a:solidFill>
                  <a:srgbClr val="632523"/>
                </a:solidFill>
                <a:latin typeface="微软雅黑" panose="020B0503020204020204" charset="-122"/>
                <a:ea typeface="微软雅黑" panose="020B0503020204020204" charset="-122"/>
                <a:cs typeface="+mn-cs"/>
              </a:rPr>
              <a:t>光谱测量虚拟仿真</a:t>
            </a:r>
            <a:r>
              <a:rPr kumimoji="0" lang="zh-CN" altLang="en-US" sz="4050" b="1" i="0" u="none" strike="noStrike" kern="1200" cap="none" spc="0" normalizeH="0" baseline="0" dirty="0">
                <a:solidFill>
                  <a:srgbClr val="632523"/>
                </a:solidFill>
                <a:latin typeface="微软雅黑" panose="020B0503020204020204" charset="-122"/>
                <a:ea typeface="微软雅黑" panose="020B0503020204020204" charset="-122"/>
                <a:cs typeface="+mn-cs"/>
              </a:rPr>
              <a:t>实验</a:t>
            </a:r>
            <a:endParaRPr kumimoji="0" lang="zh-CN" altLang="en-US" sz="4050" b="1" i="0" u="none" strike="noStrike" kern="1200" cap="none" spc="0" normalizeH="0" baseline="0" dirty="0">
              <a:solidFill>
                <a:srgbClr val="632523"/>
              </a:solidFill>
              <a:latin typeface="微软雅黑" panose="020B0503020204020204" charset="-122"/>
              <a:ea typeface="微软雅黑" panose="020B0503020204020204" charset="-122"/>
              <a:cs typeface="+mn-cs"/>
            </a:endParaRPr>
          </a:p>
        </p:txBody>
      </p:sp>
      <p:sp>
        <p:nvSpPr>
          <p:cNvPr id="2051" name="Rectangle 3"/>
          <p:cNvSpPr>
            <a:spLocks noGrp="1" noChangeArrowheads="1"/>
          </p:cNvSpPr>
          <p:nvPr>
            <p:ph type="subTitle" idx="1"/>
          </p:nvPr>
        </p:nvSpPr>
        <p:spPr>
          <a:xfrm>
            <a:off x="854710" y="4509135"/>
            <a:ext cx="7302500" cy="596265"/>
          </a:xfrm>
        </p:spPr>
        <p:txBody>
          <a:bodyPr/>
          <a:p>
            <a:pPr eaLnBrk="1" hangingPunct="1">
              <a:defRPr/>
            </a:pPr>
            <a:r>
              <a:rPr lang="zh-CN" altLang="en-US" sz="2800" b="1" kern="1200" dirty="0" smtClean="0">
                <a:solidFill>
                  <a:schemeClr val="tx1">
                    <a:lumMod val="65000"/>
                    <a:lumOff val="35000"/>
                  </a:schemeClr>
                </a:solidFill>
                <a:latin typeface="微软雅黑" panose="020B0503020204020204" charset="-122"/>
                <a:ea typeface="微软雅黑" panose="020B0503020204020204" charset="-122"/>
              </a:rPr>
              <a:t>大连海事大学理学院</a:t>
            </a:r>
            <a:endParaRPr lang="zh-CN" altLang="en-US" sz="2800" b="1" dirty="0" smtClean="0">
              <a:solidFill>
                <a:srgbClr val="0000FF"/>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7" name="图片 7"/>
          <p:cNvPicPr>
            <a:picLocks noChangeAspect="1"/>
          </p:cNvPicPr>
          <p:nvPr/>
        </p:nvPicPr>
        <p:blipFill>
          <a:blip r:embed="rId1"/>
          <a:stretch>
            <a:fillRect/>
          </a:stretch>
        </p:blipFill>
        <p:spPr>
          <a:xfrm>
            <a:off x="342265" y="1277620"/>
            <a:ext cx="8005445" cy="4036060"/>
          </a:xfrm>
          <a:prstGeom prst="rect">
            <a:avLst/>
          </a:prstGeom>
          <a:noFill/>
          <a:ln>
            <a:noFill/>
          </a:ln>
        </p:spPr>
      </p:pic>
      <p:sp>
        <p:nvSpPr>
          <p:cNvPr id="14" name="Rectangle 2"/>
          <p:cNvSpPr txBox="1">
            <a:spLocks noChangeArrowheads="1"/>
          </p:cNvSpPr>
          <p:nvPr/>
        </p:nvSpPr>
        <p:spPr bwMode="auto">
          <a:xfrm>
            <a:off x="925523" y="58060"/>
            <a:ext cx="7302500" cy="86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虚</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拟</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实</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验</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场</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景</a:t>
            </a:r>
            <a:endPar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endParaRPr>
          </a:p>
        </p:txBody>
      </p:sp>
      <p:sp>
        <p:nvSpPr>
          <p:cNvPr id="100" name="文本框 99"/>
          <p:cNvSpPr txBox="1"/>
          <p:nvPr/>
        </p:nvSpPr>
        <p:spPr>
          <a:xfrm>
            <a:off x="241935" y="5302885"/>
            <a:ext cx="8551545" cy="1245235"/>
          </a:xfrm>
          <a:prstGeom prst="rect">
            <a:avLst/>
          </a:prstGeom>
          <a:noFill/>
          <a:ln w="9525">
            <a:noFill/>
          </a:ln>
        </p:spPr>
        <p:txBody>
          <a:bodyPr wrap="square">
            <a:spAutoFit/>
          </a:bodyPr>
          <a:p>
            <a:pPr marL="342900" indent="-342900" algn="just">
              <a:lnSpc>
                <a:spcPct val="125000"/>
              </a:lnSpc>
              <a:spcBef>
                <a:spcPts val="0"/>
              </a:spcBef>
              <a:spcAft>
                <a:spcPts val="1600"/>
              </a:spcAft>
              <a:buClrTx/>
              <a:buSzTx/>
              <a:buFont typeface="Wingdings" panose="05000000000000000000" charset="0"/>
              <a:buChar char="ü"/>
            </a:pPr>
            <a:r>
              <a:rPr lang="zh-CN" altLang="en-US" sz="2000" b="1" dirty="0">
                <a:solidFill>
                  <a:srgbClr val="C00000"/>
                </a:solidFill>
                <a:latin typeface="楷体_GB2312" pitchFamily="49" charset="-122"/>
                <a:ea typeface="楷体_GB2312" pitchFamily="49" charset="-122"/>
              </a:rPr>
              <a:t>实验室由药品工具间、样品制备间、热处理间和光学检测间构成，实验者以第一视角进入实验场景，可在四个实验操作间之间自由行走往来，逼真的仿真效果保障了真实的临场体验。</a:t>
            </a:r>
            <a:endParaRPr lang="zh-CN" altLang="en-US" sz="2000" b="1" dirty="0">
              <a:solidFill>
                <a:srgbClr val="C00000"/>
              </a:solidFill>
              <a:latin typeface="楷体_GB2312" pitchFamily="49" charset="-122"/>
              <a:ea typeface="楷体_GB2312" pitchFamily="49"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Rectangle 2"/>
          <p:cNvSpPr txBox="1">
            <a:spLocks noChangeArrowheads="1"/>
          </p:cNvSpPr>
          <p:nvPr/>
        </p:nvSpPr>
        <p:spPr bwMode="auto">
          <a:xfrm>
            <a:off x="925523" y="58060"/>
            <a:ext cx="7302500" cy="86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仿</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真</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仪</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器</a:t>
            </a:r>
            <a:endPar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endParaRPr>
          </a:p>
        </p:txBody>
      </p:sp>
      <p:pic>
        <p:nvPicPr>
          <p:cNvPr id="82" name="图片 9"/>
          <p:cNvPicPr>
            <a:picLocks noChangeAspect="1"/>
          </p:cNvPicPr>
          <p:nvPr/>
        </p:nvPicPr>
        <p:blipFill>
          <a:blip r:embed="rId1"/>
          <a:stretch>
            <a:fillRect/>
          </a:stretch>
        </p:blipFill>
        <p:spPr>
          <a:xfrm>
            <a:off x="544830" y="1268730"/>
            <a:ext cx="7921625" cy="4491990"/>
          </a:xfrm>
          <a:prstGeom prst="rect">
            <a:avLst/>
          </a:prstGeom>
          <a:noFill/>
          <a:ln>
            <a:noFill/>
          </a:ln>
        </p:spPr>
      </p:pic>
      <p:sp>
        <p:nvSpPr>
          <p:cNvPr id="100" name="文本框 99"/>
          <p:cNvSpPr txBox="1"/>
          <p:nvPr/>
        </p:nvSpPr>
        <p:spPr>
          <a:xfrm>
            <a:off x="139065" y="5661025"/>
            <a:ext cx="8786495" cy="860425"/>
          </a:xfrm>
          <a:prstGeom prst="rect">
            <a:avLst/>
          </a:prstGeom>
          <a:noFill/>
          <a:ln w="9525">
            <a:noFill/>
          </a:ln>
        </p:spPr>
        <p:txBody>
          <a:bodyPr wrap="square">
            <a:spAutoFit/>
          </a:bodyPr>
          <a:p>
            <a:pPr marL="342900" indent="-342900" algn="just">
              <a:lnSpc>
                <a:spcPct val="125000"/>
              </a:lnSpc>
              <a:spcBef>
                <a:spcPts val="0"/>
              </a:spcBef>
              <a:spcAft>
                <a:spcPts val="1600"/>
              </a:spcAft>
              <a:buClrTx/>
              <a:buSzTx/>
              <a:buFont typeface="Wingdings" panose="05000000000000000000" charset="0"/>
              <a:buChar char="ü"/>
            </a:pPr>
            <a:r>
              <a:rPr lang="zh-CN" altLang="en-US" sz="2000" b="1" dirty="0">
                <a:solidFill>
                  <a:srgbClr val="C00000"/>
                </a:solidFill>
                <a:latin typeface="楷体_GB2312" pitchFamily="49" charset="-122"/>
                <a:ea typeface="楷体_GB2312" pitchFamily="49" charset="-122"/>
              </a:rPr>
              <a:t>实验涉及的主要仪器设备包括电子天平、烘箱、马弗炉、荧光光谱仪。仿真中，力求实现设备外观、控制界面、操作指令、运行机制的高度还原。</a:t>
            </a:r>
            <a:endParaRPr lang="zh-CN" altLang="en-US" sz="2000" b="1" dirty="0">
              <a:solidFill>
                <a:srgbClr val="C00000"/>
              </a:solidFill>
              <a:latin typeface="楷体_GB2312" pitchFamily="49" charset="-122"/>
              <a:ea typeface="楷体_GB2312" pitchFamily="49"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Rectangle 2"/>
          <p:cNvSpPr txBox="1">
            <a:spLocks noChangeArrowheads="1"/>
          </p:cNvSpPr>
          <p:nvPr/>
        </p:nvSpPr>
        <p:spPr bwMode="auto">
          <a:xfrm>
            <a:off x="925523" y="58060"/>
            <a:ext cx="7302500" cy="86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仪</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器</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介</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绍</a:t>
            </a:r>
            <a:endPar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endParaRPr>
          </a:p>
        </p:txBody>
      </p:sp>
      <p:pic>
        <p:nvPicPr>
          <p:cNvPr id="13" name="图片 13" descr="F:\J.课程建设\国家虚拟仿真实验项目\01、固体发光光谱测试实验脚本\191224省虚仿项目申报\虚拟与现实设备对照图\电子天平（虚拟）.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6083935" y="2060575"/>
            <a:ext cx="2479675" cy="3400425"/>
          </a:xfrm>
          <a:prstGeom prst="rect">
            <a:avLst/>
          </a:prstGeom>
          <a:noFill/>
          <a:ln>
            <a:noFill/>
          </a:ln>
        </p:spPr>
      </p:pic>
      <p:sp>
        <p:nvSpPr>
          <p:cNvPr id="100" name="文本框 99"/>
          <p:cNvSpPr txBox="1"/>
          <p:nvPr/>
        </p:nvSpPr>
        <p:spPr>
          <a:xfrm>
            <a:off x="467360" y="1916747"/>
            <a:ext cx="5080000" cy="3738245"/>
          </a:xfrm>
          <a:prstGeom prst="rect">
            <a:avLst/>
          </a:prstGeom>
          <a:noFill/>
          <a:ln w="9525">
            <a:noFill/>
          </a:ln>
        </p:spPr>
        <p:txBody>
          <a:bodyPr>
            <a:spAutoFit/>
          </a:bodyPr>
          <a:p>
            <a:pPr marL="342900" indent="-342900" algn="just">
              <a:lnSpc>
                <a:spcPct val="150000"/>
              </a:lnSpc>
              <a:spcBef>
                <a:spcPts val="20"/>
              </a:spcBef>
              <a:spcAft>
                <a:spcPts val="1600"/>
              </a:spcAft>
              <a:buClrTx/>
              <a:buSzTx/>
              <a:buFont typeface="Wingdings" panose="05000000000000000000" charset="0"/>
              <a:buChar char="ü"/>
            </a:pPr>
            <a:r>
              <a:rPr lang="zh-CN" altLang="en-US" sz="2000" b="1" dirty="0">
                <a:solidFill>
                  <a:srgbClr val="C00000"/>
                </a:solidFill>
                <a:latin typeface="楷体_GB2312" pitchFamily="49" charset="-122"/>
                <a:ea typeface="楷体_GB2312" pitchFamily="49" charset="-122"/>
              </a:rPr>
              <a:t>电子天平是用于精确称量物体质量的精密仪器，通常采用电磁平衡传感器。</a:t>
            </a:r>
            <a:endParaRPr lang="zh-CN" altLang="en-US" sz="2000" b="1" dirty="0">
              <a:solidFill>
                <a:srgbClr val="C00000"/>
              </a:solidFill>
              <a:latin typeface="楷体_GB2312" pitchFamily="49" charset="-122"/>
              <a:ea typeface="楷体_GB2312" pitchFamily="49" charset="-122"/>
            </a:endParaRPr>
          </a:p>
          <a:p>
            <a:pPr marL="342900" indent="-342900" algn="just">
              <a:lnSpc>
                <a:spcPct val="150000"/>
              </a:lnSpc>
              <a:spcBef>
                <a:spcPts val="20"/>
              </a:spcBef>
              <a:spcAft>
                <a:spcPts val="1600"/>
              </a:spcAft>
              <a:buClrTx/>
              <a:buSzTx/>
              <a:buFont typeface="Wingdings" panose="05000000000000000000" charset="0"/>
              <a:buChar char="ü"/>
            </a:pPr>
            <a:r>
              <a:rPr lang="zh-CN" altLang="en-US" sz="2000" b="1" dirty="0">
                <a:solidFill>
                  <a:srgbClr val="C00000"/>
                </a:solidFill>
                <a:latin typeface="楷体_GB2312" pitchFamily="49" charset="-122"/>
                <a:ea typeface="楷体_GB2312" pitchFamily="49" charset="-122"/>
              </a:rPr>
              <a:t>它的特点是称量准确可靠、显示快速清晰、具有自动检测系统、自动校准装置和超载保护等装置。</a:t>
            </a:r>
            <a:endParaRPr lang="zh-CN" altLang="en-US" sz="2000" b="1" dirty="0">
              <a:solidFill>
                <a:srgbClr val="C00000"/>
              </a:solidFill>
              <a:latin typeface="楷体_GB2312" pitchFamily="49" charset="-122"/>
              <a:ea typeface="楷体_GB2312" pitchFamily="49" charset="-122"/>
            </a:endParaRPr>
          </a:p>
          <a:p>
            <a:pPr marL="342900" indent="-342900" algn="just">
              <a:lnSpc>
                <a:spcPct val="150000"/>
              </a:lnSpc>
              <a:spcBef>
                <a:spcPts val="20"/>
              </a:spcBef>
              <a:spcAft>
                <a:spcPts val="1600"/>
              </a:spcAft>
              <a:buClrTx/>
              <a:buSzTx/>
              <a:buFont typeface="Wingdings" panose="05000000000000000000" charset="0"/>
              <a:buChar char="ü"/>
            </a:pPr>
            <a:r>
              <a:rPr lang="zh-CN" altLang="en-US" sz="2000" b="1" dirty="0">
                <a:solidFill>
                  <a:srgbClr val="C00000"/>
                </a:solidFill>
                <a:latin typeface="楷体_GB2312" pitchFamily="49" charset="-122"/>
                <a:ea typeface="楷体_GB2312" pitchFamily="49" charset="-122"/>
              </a:rPr>
              <a:t>在使用过程中需要先对天平进行调平，否则影响测量的准确性。</a:t>
            </a:r>
            <a:endParaRPr lang="zh-CN" altLang="en-US" sz="2000" b="1" dirty="0">
              <a:solidFill>
                <a:srgbClr val="C00000"/>
              </a:solidFill>
              <a:latin typeface="楷体_GB2312" pitchFamily="49" charset="-122"/>
              <a:ea typeface="楷体_GB2312" pitchFamily="49"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Rectangle 2"/>
          <p:cNvSpPr txBox="1">
            <a:spLocks noChangeArrowheads="1"/>
          </p:cNvSpPr>
          <p:nvPr/>
        </p:nvSpPr>
        <p:spPr bwMode="auto">
          <a:xfrm>
            <a:off x="925523" y="58060"/>
            <a:ext cx="7302500" cy="86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仪</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器</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介</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绍</a:t>
            </a:r>
            <a:endPar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endParaRPr>
          </a:p>
        </p:txBody>
      </p:sp>
      <p:sp>
        <p:nvSpPr>
          <p:cNvPr id="100" name="文本框 99"/>
          <p:cNvSpPr txBox="1"/>
          <p:nvPr/>
        </p:nvSpPr>
        <p:spPr>
          <a:xfrm>
            <a:off x="252730" y="1555750"/>
            <a:ext cx="4869180" cy="4869815"/>
          </a:xfrm>
          <a:prstGeom prst="rect">
            <a:avLst/>
          </a:prstGeom>
          <a:noFill/>
          <a:ln w="9525">
            <a:noFill/>
          </a:ln>
        </p:spPr>
        <p:txBody>
          <a:bodyPr wrap="square">
            <a:spAutoFit/>
          </a:bodyPr>
          <a:p>
            <a:pPr marL="342900" indent="-342900" algn="just">
              <a:lnSpc>
                <a:spcPct val="150000"/>
              </a:lnSpc>
              <a:spcBef>
                <a:spcPts val="20"/>
              </a:spcBef>
              <a:spcAft>
                <a:spcPts val="1600"/>
              </a:spcAft>
              <a:buClrTx/>
              <a:buSzTx/>
              <a:buFont typeface="Wingdings" panose="05000000000000000000" charset="0"/>
              <a:buChar char="ü"/>
            </a:pPr>
            <a:r>
              <a:rPr lang="zh-CN" altLang="en-US" sz="2000" b="1" dirty="0">
                <a:solidFill>
                  <a:srgbClr val="C00000"/>
                </a:solidFill>
                <a:latin typeface="楷体_GB2312" pitchFamily="49" charset="-122"/>
                <a:ea typeface="楷体_GB2312" pitchFamily="49" charset="-122"/>
              </a:rPr>
              <a:t>烘箱是一种可以长期提供稳定高温（通常低于300℃）环境的热处理设备，其温度控制精度达0.1℃。</a:t>
            </a:r>
            <a:r>
              <a:rPr lang="en-US" altLang="zh-CN" sz="2000" b="1" dirty="0">
                <a:solidFill>
                  <a:srgbClr val="C00000"/>
                </a:solidFill>
                <a:latin typeface="楷体_GB2312" pitchFamily="49" charset="-122"/>
                <a:ea typeface="楷体_GB2312" pitchFamily="49" charset="-122"/>
              </a:rPr>
              <a:t>      </a:t>
            </a:r>
            <a:endParaRPr lang="zh-CN" altLang="en-US" sz="2000" b="1" dirty="0">
              <a:solidFill>
                <a:srgbClr val="C00000"/>
              </a:solidFill>
              <a:latin typeface="楷体_GB2312" pitchFamily="49" charset="-122"/>
              <a:ea typeface="楷体_GB2312" pitchFamily="49" charset="-122"/>
            </a:endParaRPr>
          </a:p>
          <a:p>
            <a:pPr marL="342900" indent="-342900" algn="just">
              <a:lnSpc>
                <a:spcPct val="150000"/>
              </a:lnSpc>
              <a:spcBef>
                <a:spcPts val="20"/>
              </a:spcBef>
              <a:spcAft>
                <a:spcPts val="1600"/>
              </a:spcAft>
              <a:buClrTx/>
              <a:buSzTx/>
              <a:buFont typeface="Wingdings" panose="05000000000000000000" charset="0"/>
              <a:buChar char="ü"/>
            </a:pPr>
            <a:r>
              <a:rPr lang="zh-CN" altLang="en-US" sz="2000" b="1" dirty="0">
                <a:solidFill>
                  <a:srgbClr val="C00000"/>
                </a:solidFill>
                <a:latin typeface="楷体_GB2312" pitchFamily="49" charset="-122"/>
                <a:ea typeface="楷体_GB2312" pitchFamily="49" charset="-122"/>
                <a:sym typeface="+mn-ea"/>
              </a:rPr>
              <a:t>烘箱可以通过控制面板方便地实现控温。</a:t>
            </a:r>
            <a:endParaRPr lang="zh-CN" altLang="en-US" sz="2000" b="1" dirty="0">
              <a:solidFill>
                <a:srgbClr val="C00000"/>
              </a:solidFill>
              <a:latin typeface="楷体_GB2312" pitchFamily="49" charset="-122"/>
              <a:ea typeface="楷体_GB2312" pitchFamily="49" charset="-122"/>
              <a:sym typeface="+mn-ea"/>
            </a:endParaRPr>
          </a:p>
          <a:p>
            <a:pPr marL="342900" indent="-342900" algn="just">
              <a:lnSpc>
                <a:spcPct val="150000"/>
              </a:lnSpc>
              <a:spcBef>
                <a:spcPts val="20"/>
              </a:spcBef>
              <a:spcAft>
                <a:spcPts val="1600"/>
              </a:spcAft>
              <a:buClrTx/>
              <a:buSzTx/>
              <a:buFont typeface="Wingdings" panose="05000000000000000000" charset="0"/>
              <a:buChar char="ü"/>
            </a:pPr>
            <a:r>
              <a:rPr lang="zh-CN" altLang="en-US" sz="2000" b="1" dirty="0">
                <a:solidFill>
                  <a:srgbClr val="C00000"/>
                </a:solidFill>
                <a:latin typeface="楷体_GB2312" pitchFamily="49" charset="-122"/>
                <a:ea typeface="楷体_GB2312" pitchFamily="49" charset="-122"/>
                <a:sym typeface="+mn-ea"/>
              </a:rPr>
              <a:t>烘箱控制面板上的绿色POWER键为电源开关。使用时，打开电源开关，利用参数设置按键组即可以完成温度调控。</a:t>
            </a:r>
            <a:endParaRPr lang="zh-CN" altLang="en-US" sz="2000" b="1" dirty="0">
              <a:solidFill>
                <a:srgbClr val="C00000"/>
              </a:solidFill>
              <a:latin typeface="楷体_GB2312" pitchFamily="49" charset="-122"/>
              <a:ea typeface="楷体_GB2312" pitchFamily="49" charset="-122"/>
              <a:sym typeface="+mn-ea"/>
            </a:endParaRPr>
          </a:p>
          <a:p>
            <a:pPr marL="342900" indent="-342900" algn="just">
              <a:lnSpc>
                <a:spcPct val="150000"/>
              </a:lnSpc>
              <a:spcBef>
                <a:spcPts val="20"/>
              </a:spcBef>
              <a:spcAft>
                <a:spcPts val="1600"/>
              </a:spcAft>
              <a:buClrTx/>
              <a:buSzTx/>
              <a:buFont typeface="Wingdings" panose="05000000000000000000" charset="0"/>
              <a:buChar char="ü"/>
            </a:pPr>
            <a:r>
              <a:rPr lang="zh-CN" altLang="en-US" sz="2000" b="1" dirty="0">
                <a:solidFill>
                  <a:srgbClr val="C00000"/>
                </a:solidFill>
                <a:latin typeface="楷体_GB2312" pitchFamily="49" charset="-122"/>
                <a:ea typeface="楷体_GB2312" pitchFamily="49" charset="-122"/>
                <a:sym typeface="+mn-ea"/>
              </a:rPr>
              <a:t>两个显示屏，上屏显示烘箱内实测温度，下屏显示设置温度。</a:t>
            </a:r>
            <a:endParaRPr lang="zh-CN" altLang="en-US" sz="2000" b="1" dirty="0">
              <a:solidFill>
                <a:srgbClr val="C00000"/>
              </a:solidFill>
              <a:latin typeface="楷体_GB2312" pitchFamily="49" charset="-122"/>
              <a:ea typeface="楷体_GB2312" pitchFamily="49" charset="-122"/>
            </a:endParaRPr>
          </a:p>
        </p:txBody>
      </p:sp>
      <p:grpSp>
        <p:nvGrpSpPr>
          <p:cNvPr id="5" name="组合 4"/>
          <p:cNvGrpSpPr/>
          <p:nvPr/>
        </p:nvGrpSpPr>
        <p:grpSpPr>
          <a:xfrm>
            <a:off x="5582920" y="1587500"/>
            <a:ext cx="3011805" cy="4868545"/>
            <a:chOff x="8221" y="2791"/>
            <a:chExt cx="4398" cy="7263"/>
          </a:xfrm>
        </p:grpSpPr>
        <p:pic>
          <p:nvPicPr>
            <p:cNvPr id="8" name="图片 8" descr="F:\J.课程建设\国家虚拟仿真实验项目\01、固体发光光谱测试实验脚本\191224省虚仿项目申报\虚拟与现实设备对照图\烘箱（虚拟）.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8221" y="2791"/>
              <a:ext cx="4399" cy="3487"/>
            </a:xfrm>
            <a:prstGeom prst="rect">
              <a:avLst/>
            </a:prstGeom>
            <a:noFill/>
            <a:ln>
              <a:noFill/>
            </a:ln>
          </p:spPr>
        </p:pic>
        <p:pic>
          <p:nvPicPr>
            <p:cNvPr id="77" name="图片 77" descr="F:\J.课程建设\国家虚拟仿真实验项目\01、固体发光光谱测试实验脚本\00、辽宁省虚拟仿真项目申报\申请书插图191220\设备说明示意图\烘箱控制面板示意图.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221" y="6420"/>
              <a:ext cx="4398" cy="3635"/>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Rectangle 2"/>
          <p:cNvSpPr txBox="1">
            <a:spLocks noChangeArrowheads="1"/>
          </p:cNvSpPr>
          <p:nvPr/>
        </p:nvSpPr>
        <p:spPr bwMode="auto">
          <a:xfrm>
            <a:off x="925523" y="58060"/>
            <a:ext cx="7302500" cy="86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仪</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器</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介</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绍</a:t>
            </a:r>
            <a:endPar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endParaRPr>
          </a:p>
        </p:txBody>
      </p:sp>
      <p:grpSp>
        <p:nvGrpSpPr>
          <p:cNvPr id="4" name="组合 3"/>
          <p:cNvGrpSpPr/>
          <p:nvPr/>
        </p:nvGrpSpPr>
        <p:grpSpPr>
          <a:xfrm>
            <a:off x="5723890" y="1412875"/>
            <a:ext cx="2846705" cy="4993005"/>
            <a:chOff x="8674" y="2112"/>
            <a:chExt cx="4483" cy="7863"/>
          </a:xfrm>
        </p:grpSpPr>
        <p:pic>
          <p:nvPicPr>
            <p:cNvPr id="11" name="图片 11" descr="F:\J.课程建设\国家虚拟仿真实验项目\01、固体发光光谱测试实验脚本\191224省虚仿项目申报\虚拟与现实设备对照图\马弗炉（虚拟）.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8674" y="2112"/>
              <a:ext cx="4483" cy="6117"/>
            </a:xfrm>
            <a:prstGeom prst="rect">
              <a:avLst/>
            </a:prstGeom>
            <a:noFill/>
            <a:ln>
              <a:noFill/>
            </a:ln>
          </p:spPr>
        </p:pic>
        <p:pic>
          <p:nvPicPr>
            <p:cNvPr id="15" name="图片 15" descr="F:\J.课程建设\国家虚拟仿真实验项目\01、固体发光光谱测试实验脚本\00、辽宁省虚拟仿真项目申报\申请书插图191220\设备说明示意图\马弗炉控制面板示意图.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8674" y="8352"/>
              <a:ext cx="4482" cy="1623"/>
            </a:xfrm>
            <a:prstGeom prst="rect">
              <a:avLst/>
            </a:prstGeom>
            <a:noFill/>
            <a:ln>
              <a:noFill/>
            </a:ln>
          </p:spPr>
        </p:pic>
      </p:grpSp>
      <p:sp>
        <p:nvSpPr>
          <p:cNvPr id="100" name="文本框 99"/>
          <p:cNvSpPr txBox="1"/>
          <p:nvPr/>
        </p:nvSpPr>
        <p:spPr>
          <a:xfrm>
            <a:off x="467360" y="1988820"/>
            <a:ext cx="5080000" cy="3945890"/>
          </a:xfrm>
          <a:prstGeom prst="rect">
            <a:avLst/>
          </a:prstGeom>
          <a:noFill/>
          <a:ln w="9525">
            <a:noFill/>
          </a:ln>
        </p:spPr>
        <p:txBody>
          <a:bodyPr>
            <a:spAutoFit/>
          </a:bodyPr>
          <a:p>
            <a:pPr marL="342900" indent="-342900" algn="just">
              <a:lnSpc>
                <a:spcPct val="150000"/>
              </a:lnSpc>
              <a:spcBef>
                <a:spcPts val="20"/>
              </a:spcBef>
              <a:spcAft>
                <a:spcPts val="1600"/>
              </a:spcAft>
              <a:buClrTx/>
              <a:buSzTx/>
              <a:buFont typeface="Wingdings" panose="05000000000000000000" charset="0"/>
              <a:buChar char="ü"/>
            </a:pPr>
            <a:r>
              <a:rPr lang="zh-CN" altLang="en-US" sz="2000" b="1" dirty="0">
                <a:solidFill>
                  <a:srgbClr val="C00000"/>
                </a:solidFill>
                <a:latin typeface="楷体_GB2312" pitchFamily="49" charset="-122"/>
                <a:ea typeface="楷体_GB2312" pitchFamily="49" charset="-122"/>
              </a:rPr>
              <a:t>马弗炉，又称为电阻炉，是一种通用的加热设备。</a:t>
            </a:r>
            <a:endParaRPr lang="zh-CN" altLang="en-US" sz="2000" b="1" dirty="0">
              <a:solidFill>
                <a:srgbClr val="C00000"/>
              </a:solidFill>
              <a:latin typeface="楷体_GB2312" pitchFamily="49" charset="-122"/>
              <a:ea typeface="楷体_GB2312" pitchFamily="49" charset="-122"/>
            </a:endParaRPr>
          </a:p>
          <a:p>
            <a:pPr marL="342900" indent="-342900" algn="just">
              <a:lnSpc>
                <a:spcPct val="150000"/>
              </a:lnSpc>
              <a:spcBef>
                <a:spcPts val="20"/>
              </a:spcBef>
              <a:spcAft>
                <a:spcPts val="1600"/>
              </a:spcAft>
              <a:buClrTx/>
              <a:buSzTx/>
              <a:buFont typeface="Wingdings" panose="05000000000000000000" charset="0"/>
              <a:buChar char="ü"/>
            </a:pPr>
            <a:r>
              <a:rPr lang="zh-CN" altLang="en-US" sz="2000" b="1" dirty="0">
                <a:solidFill>
                  <a:srgbClr val="C00000"/>
                </a:solidFill>
                <a:latin typeface="楷体_GB2312" pitchFamily="49" charset="-122"/>
                <a:ea typeface="楷体_GB2312" pitchFamily="49" charset="-122"/>
              </a:rPr>
              <a:t>依据外观形状可分为箱式炉、管式炉和坩埚炉。本实验中所使用的是箱式炉。</a:t>
            </a:r>
            <a:endParaRPr lang="zh-CN" altLang="en-US" sz="2000" b="1" dirty="0">
              <a:solidFill>
                <a:srgbClr val="C00000"/>
              </a:solidFill>
              <a:latin typeface="楷体_GB2312" pitchFamily="49" charset="-122"/>
              <a:ea typeface="楷体_GB2312" pitchFamily="49" charset="-122"/>
            </a:endParaRPr>
          </a:p>
          <a:p>
            <a:pPr marL="342900" indent="-342900" algn="just">
              <a:lnSpc>
                <a:spcPct val="150000"/>
              </a:lnSpc>
              <a:spcBef>
                <a:spcPts val="20"/>
              </a:spcBef>
              <a:spcAft>
                <a:spcPts val="1600"/>
              </a:spcAft>
              <a:buClrTx/>
              <a:buSzTx/>
              <a:buFont typeface="Wingdings" panose="05000000000000000000" charset="0"/>
              <a:buChar char="ü"/>
            </a:pPr>
            <a:r>
              <a:rPr lang="zh-CN" altLang="en-US" sz="2000" b="1" dirty="0">
                <a:solidFill>
                  <a:srgbClr val="C00000"/>
                </a:solidFill>
                <a:latin typeface="楷体_GB2312" pitchFamily="49" charset="-122"/>
                <a:ea typeface="楷体_GB2312" pitchFamily="49" charset="-122"/>
              </a:rPr>
              <a:t>采用碳棒加热，热电偶探温，温度最高可达13</a:t>
            </a:r>
            <a:r>
              <a:rPr lang="zh-CN" altLang="en-US" sz="2000" b="1" dirty="0">
                <a:solidFill>
                  <a:srgbClr val="C00000"/>
                </a:solidFill>
                <a:latin typeface="楷体_GB2312" pitchFamily="49" charset="-122"/>
                <a:ea typeface="楷体_GB2312" pitchFamily="49" charset="-122"/>
              </a:rPr>
              <a:t>00℃。</a:t>
            </a:r>
            <a:endParaRPr lang="zh-CN" altLang="en-US" sz="2000" b="1" dirty="0">
              <a:solidFill>
                <a:srgbClr val="C00000"/>
              </a:solidFill>
              <a:latin typeface="楷体_GB2312" pitchFamily="49" charset="-122"/>
              <a:ea typeface="楷体_GB2312" pitchFamily="49" charset="-122"/>
            </a:endParaRPr>
          </a:p>
          <a:p>
            <a:pPr marL="342900" indent="-342900" algn="just">
              <a:lnSpc>
                <a:spcPct val="150000"/>
              </a:lnSpc>
              <a:spcBef>
                <a:spcPts val="20"/>
              </a:spcBef>
              <a:spcAft>
                <a:spcPts val="1600"/>
              </a:spcAft>
              <a:buClrTx/>
              <a:buSzTx/>
              <a:buFont typeface="Wingdings" panose="05000000000000000000" charset="0"/>
              <a:buChar char="ü"/>
            </a:pPr>
            <a:r>
              <a:rPr lang="zh-CN" altLang="en-US" sz="2000" b="1" dirty="0">
                <a:solidFill>
                  <a:srgbClr val="C00000"/>
                </a:solidFill>
                <a:latin typeface="楷体_GB2312" pitchFamily="49" charset="-122"/>
                <a:ea typeface="楷体_GB2312" pitchFamily="49" charset="-122"/>
              </a:rPr>
              <a:t>马弗炉的温度控制通过控温程序实现。</a:t>
            </a:r>
            <a:endParaRPr lang="zh-CN" altLang="en-US" sz="2000" b="1" dirty="0">
              <a:solidFill>
                <a:srgbClr val="C00000"/>
              </a:solidFill>
              <a:latin typeface="楷体_GB2312" pitchFamily="49" charset="-122"/>
              <a:ea typeface="楷体_GB2312" pitchFamily="49"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Rectangle 2"/>
          <p:cNvSpPr txBox="1">
            <a:spLocks noChangeArrowheads="1"/>
          </p:cNvSpPr>
          <p:nvPr/>
        </p:nvSpPr>
        <p:spPr bwMode="auto">
          <a:xfrm>
            <a:off x="925523" y="58060"/>
            <a:ext cx="7302500" cy="86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仪</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器</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介</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绍</a:t>
            </a:r>
            <a:endPar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endParaRPr>
          </a:p>
        </p:txBody>
      </p:sp>
      <p:grpSp>
        <p:nvGrpSpPr>
          <p:cNvPr id="4" name="组合 3"/>
          <p:cNvGrpSpPr/>
          <p:nvPr/>
        </p:nvGrpSpPr>
        <p:grpSpPr>
          <a:xfrm>
            <a:off x="5364480" y="1484630"/>
            <a:ext cx="3509010" cy="4536440"/>
            <a:chOff x="8220" y="2293"/>
            <a:chExt cx="5526" cy="7144"/>
          </a:xfrm>
        </p:grpSpPr>
        <p:pic>
          <p:nvPicPr>
            <p:cNvPr id="16" name="图片 16" descr="F:\J.课程建设\国家虚拟仿真实验项目\01、固体发光光谱测试实验脚本\191224省虚仿项目申报\虚拟与现实设备对照图\荧光光谱仪（虚拟）.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8220" y="2293"/>
              <a:ext cx="5527" cy="3588"/>
            </a:xfrm>
            <a:prstGeom prst="rect">
              <a:avLst/>
            </a:prstGeom>
            <a:noFill/>
            <a:ln>
              <a:noFill/>
            </a:ln>
          </p:spPr>
        </p:pic>
        <p:pic>
          <p:nvPicPr>
            <p:cNvPr id="42" name="图片 42" descr="C:\Users\ADMINI~1\AppData\Local\Temp\157690385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8220" y="6081"/>
              <a:ext cx="5527" cy="3357"/>
            </a:xfrm>
            <a:prstGeom prst="rect">
              <a:avLst/>
            </a:prstGeom>
            <a:noFill/>
            <a:ln>
              <a:noFill/>
            </a:ln>
          </p:spPr>
        </p:pic>
      </p:grpSp>
      <p:sp>
        <p:nvSpPr>
          <p:cNvPr id="100" name="文本框 99"/>
          <p:cNvSpPr txBox="1"/>
          <p:nvPr/>
        </p:nvSpPr>
        <p:spPr>
          <a:xfrm>
            <a:off x="180975" y="1343660"/>
            <a:ext cx="4898390" cy="4838700"/>
          </a:xfrm>
          <a:prstGeom prst="rect">
            <a:avLst/>
          </a:prstGeom>
          <a:noFill/>
          <a:ln w="9525">
            <a:noFill/>
          </a:ln>
        </p:spPr>
        <p:txBody>
          <a:bodyPr wrap="square">
            <a:spAutoFit/>
          </a:bodyPr>
          <a:p>
            <a:pPr marL="342900" indent="-342900" algn="just">
              <a:lnSpc>
                <a:spcPct val="150000"/>
              </a:lnSpc>
              <a:spcBef>
                <a:spcPts val="20"/>
              </a:spcBef>
              <a:spcAft>
                <a:spcPts val="800"/>
              </a:spcAft>
              <a:buClrTx/>
              <a:buSzTx/>
              <a:buFont typeface="Wingdings" panose="05000000000000000000" charset="0"/>
              <a:buChar char="ü"/>
            </a:pPr>
            <a:r>
              <a:rPr lang="zh-CN" altLang="en-US" sz="1600" b="1" dirty="0">
                <a:solidFill>
                  <a:srgbClr val="C00000"/>
                </a:solidFill>
                <a:latin typeface="楷体_GB2312" pitchFamily="49" charset="-122"/>
                <a:ea typeface="楷体_GB2312" pitchFamily="49" charset="-122"/>
              </a:rPr>
              <a:t>荧光光谱仪，又称荧光分光光度计，是一种定性、定量分析仪器。</a:t>
            </a:r>
            <a:endParaRPr lang="zh-CN" altLang="en-US" sz="1600" b="1" dirty="0">
              <a:solidFill>
                <a:srgbClr val="C00000"/>
              </a:solidFill>
              <a:latin typeface="楷体_GB2312" pitchFamily="49" charset="-122"/>
              <a:ea typeface="楷体_GB2312" pitchFamily="49" charset="-122"/>
            </a:endParaRPr>
          </a:p>
          <a:p>
            <a:pPr marL="342900" indent="-342900" algn="just">
              <a:lnSpc>
                <a:spcPct val="150000"/>
              </a:lnSpc>
              <a:spcBef>
                <a:spcPts val="20"/>
              </a:spcBef>
              <a:spcAft>
                <a:spcPts val="800"/>
              </a:spcAft>
              <a:buClrTx/>
              <a:buSzTx/>
              <a:buFont typeface="Wingdings" panose="05000000000000000000" charset="0"/>
              <a:buChar char="ü"/>
            </a:pPr>
            <a:r>
              <a:rPr lang="zh-CN" altLang="en-US" sz="1600" b="1" dirty="0">
                <a:solidFill>
                  <a:srgbClr val="C00000"/>
                </a:solidFill>
                <a:latin typeface="楷体_GB2312" pitchFamily="49" charset="-122"/>
                <a:ea typeface="楷体_GB2312" pitchFamily="49" charset="-122"/>
              </a:rPr>
              <a:t>它由光源、光栅、样品池、检测器等配件和装置组成。通过荧光光谱仪的检测，可以获得物质的激发光谱、发射光谱、反射光谱、透射光谱、荧光强度、斯托克斯位移等</a:t>
            </a:r>
            <a:r>
              <a:rPr lang="zh-CN" altLang="en-US" sz="1600" b="1" dirty="0">
                <a:solidFill>
                  <a:srgbClr val="C00000"/>
                </a:solidFill>
                <a:latin typeface="楷体_GB2312" pitchFamily="49" charset="-122"/>
                <a:ea typeface="楷体_GB2312" pitchFamily="49" charset="-122"/>
              </a:rPr>
              <a:t>信息。</a:t>
            </a:r>
            <a:endParaRPr lang="zh-CN" altLang="en-US" sz="1600" b="1" dirty="0">
              <a:solidFill>
                <a:srgbClr val="C00000"/>
              </a:solidFill>
              <a:latin typeface="楷体_GB2312" pitchFamily="49" charset="-122"/>
              <a:ea typeface="楷体_GB2312" pitchFamily="49" charset="-122"/>
            </a:endParaRPr>
          </a:p>
          <a:p>
            <a:pPr marL="342900" indent="-342900" algn="just">
              <a:lnSpc>
                <a:spcPct val="150000"/>
              </a:lnSpc>
              <a:spcBef>
                <a:spcPts val="20"/>
              </a:spcBef>
              <a:spcAft>
                <a:spcPts val="800"/>
              </a:spcAft>
              <a:buClrTx/>
              <a:buSzTx/>
              <a:buFont typeface="Wingdings" panose="05000000000000000000" charset="0"/>
              <a:buChar char="ü"/>
            </a:pPr>
            <a:r>
              <a:rPr lang="zh-CN" altLang="en-US" sz="1600" b="1" dirty="0">
                <a:solidFill>
                  <a:srgbClr val="C00000"/>
                </a:solidFill>
                <a:latin typeface="楷体_GB2312" pitchFamily="49" charset="-122"/>
                <a:ea typeface="楷体_GB2312" pitchFamily="49" charset="-122"/>
              </a:rPr>
              <a:t>使用荧光光谱仪进行光致发光的测量，可以选择自带氙灯光源和外接光源（一般为激光器）。</a:t>
            </a:r>
            <a:endParaRPr lang="zh-CN" altLang="en-US" sz="1600" b="1" dirty="0">
              <a:solidFill>
                <a:srgbClr val="C00000"/>
              </a:solidFill>
              <a:latin typeface="楷体_GB2312" pitchFamily="49" charset="-122"/>
              <a:ea typeface="楷体_GB2312" pitchFamily="49" charset="-122"/>
            </a:endParaRPr>
          </a:p>
          <a:p>
            <a:pPr marL="342900" indent="-342900" algn="just">
              <a:lnSpc>
                <a:spcPct val="150000"/>
              </a:lnSpc>
              <a:spcBef>
                <a:spcPts val="20"/>
              </a:spcBef>
              <a:spcAft>
                <a:spcPts val="800"/>
              </a:spcAft>
              <a:buClrTx/>
              <a:buSzTx/>
              <a:buFont typeface="Wingdings" panose="05000000000000000000" charset="0"/>
              <a:buChar char="ü"/>
            </a:pPr>
            <a:r>
              <a:rPr lang="zh-CN" altLang="en-US" sz="1600" b="1" dirty="0">
                <a:solidFill>
                  <a:srgbClr val="C00000"/>
                </a:solidFill>
                <a:latin typeface="楷体_GB2312" pitchFamily="49" charset="-122"/>
                <a:ea typeface="楷体_GB2312" pitchFamily="49" charset="-122"/>
              </a:rPr>
              <a:t>在加装专用配件的条件下，还可以获得荧光物质的量子产率、荧光寿命等信息。荧光光谱仪灵敏度高，选择性强，已成为发光材料最基础、最常用的光学分析设备。</a:t>
            </a:r>
            <a:endParaRPr lang="zh-CN" altLang="en-US" sz="1600" b="1" dirty="0">
              <a:solidFill>
                <a:srgbClr val="C00000"/>
              </a:solidFill>
              <a:latin typeface="楷体_GB2312" pitchFamily="49" charset="-122"/>
              <a:ea typeface="楷体_GB2312" pitchFamily="49"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Rectangle 2"/>
          <p:cNvSpPr txBox="1">
            <a:spLocks noChangeArrowheads="1"/>
          </p:cNvSpPr>
          <p:nvPr/>
        </p:nvSpPr>
        <p:spPr bwMode="auto">
          <a:xfrm>
            <a:off x="925523" y="1"/>
            <a:ext cx="7302500" cy="108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实 验</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内</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容</a:t>
            </a:r>
            <a:endParaRPr kumimoji="0" lang="zh-CN" altLang="en-US" sz="48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endParaRPr>
          </a:p>
        </p:txBody>
      </p:sp>
      <p:sp>
        <p:nvSpPr>
          <p:cNvPr id="100" name="文本框 99"/>
          <p:cNvSpPr txBox="1"/>
          <p:nvPr/>
        </p:nvSpPr>
        <p:spPr>
          <a:xfrm>
            <a:off x="683895" y="1197610"/>
            <a:ext cx="7782560" cy="2550795"/>
          </a:xfrm>
          <a:prstGeom prst="rect">
            <a:avLst/>
          </a:prstGeom>
          <a:noFill/>
          <a:ln w="9525">
            <a:noFill/>
          </a:ln>
        </p:spPr>
        <p:txBody>
          <a:bodyPr wrap="square">
            <a:spAutoFit/>
          </a:bodyPr>
          <a:p>
            <a:pPr>
              <a:lnSpc>
                <a:spcPts val="2360"/>
              </a:lnSpc>
              <a:spcBef>
                <a:spcPts val="0"/>
              </a:spcBef>
              <a:spcAft>
                <a:spcPts val="300"/>
              </a:spcAft>
              <a:buFont typeface="+mj-ea"/>
            </a:pPr>
            <a:r>
              <a:rPr lang="en-US" altLang="zh-CN" sz="1800" b="1">
                <a:solidFill>
                  <a:srgbClr val="C00000"/>
                </a:solidFill>
                <a:latin typeface="Times New Roman" panose="02020603050405020304" pitchFamily="18" charset="0"/>
                <a:ea typeface="仿宋" panose="02010609060101010101" charset="-122"/>
                <a:cs typeface="Times New Roman" panose="02020603050405020304" pitchFamily="18" charset="0"/>
              </a:rPr>
              <a:t>1. </a:t>
            </a:r>
            <a:r>
              <a:rPr lang="zh-CN" sz="1800" b="1">
                <a:solidFill>
                  <a:srgbClr val="C00000"/>
                </a:solidFill>
                <a:latin typeface="Times New Roman" panose="02020603050405020304" pitchFamily="18" charset="0"/>
                <a:ea typeface="仿宋" panose="02010609060101010101" charset="-122"/>
                <a:cs typeface="Times New Roman" panose="02020603050405020304" pitchFamily="18" charset="0"/>
              </a:rPr>
              <a:t>准备</a:t>
            </a:r>
            <a:r>
              <a:rPr lang="zh-CN" sz="1800" b="1">
                <a:solidFill>
                  <a:srgbClr val="C00000"/>
                </a:solidFill>
                <a:latin typeface="Times New Roman" panose="02020603050405020304" pitchFamily="18" charset="0"/>
                <a:ea typeface="仿宋" panose="02010609060101010101" charset="-122"/>
                <a:cs typeface="Times New Roman" panose="02020603050405020304" pitchFamily="18" charset="0"/>
              </a:rPr>
              <a:t>前驱体材料</a:t>
            </a:r>
            <a:endParaRPr lang="zh-CN" sz="1800" b="1">
              <a:solidFill>
                <a:srgbClr val="C00000"/>
              </a:solidFill>
              <a:latin typeface="Times New Roman" panose="02020603050405020304" pitchFamily="18" charset="0"/>
              <a:ea typeface="仿宋" panose="02010609060101010101" charset="-122"/>
              <a:cs typeface="Times New Roman" panose="02020603050405020304" pitchFamily="18" charset="0"/>
            </a:endParaRPr>
          </a:p>
          <a:p>
            <a:pPr>
              <a:lnSpc>
                <a:spcPts val="2360"/>
              </a:lnSpc>
              <a:spcBef>
                <a:spcPts val="0"/>
              </a:spcBef>
              <a:spcAft>
                <a:spcPts val="0"/>
              </a:spcAft>
              <a:buFont typeface="+mj-ea"/>
            </a:pPr>
            <a:r>
              <a:rPr lang="zh-CN" sz="1600" b="1">
                <a:latin typeface="Times New Roman" panose="02020603050405020304" pitchFamily="18" charset="0"/>
                <a:ea typeface="仿宋" panose="02010609060101010101" charset="-122"/>
                <a:cs typeface="Times New Roman" panose="02020603050405020304" pitchFamily="18" charset="0"/>
              </a:rPr>
              <a:t> </a:t>
            </a:r>
            <a:r>
              <a:rPr lang="en-US" altLang="zh-CN" sz="1600" b="1">
                <a:latin typeface="Times New Roman" panose="02020603050405020304" pitchFamily="18" charset="0"/>
                <a:ea typeface="仿宋" panose="02010609060101010101" charset="-122"/>
                <a:cs typeface="Times New Roman" panose="02020603050405020304" pitchFamily="18" charset="0"/>
              </a:rPr>
              <a:t>   </a:t>
            </a:r>
            <a:r>
              <a:rPr lang="en-US" sz="1600" b="1">
                <a:latin typeface="Times New Roman" panose="02020603050405020304" pitchFamily="18" charset="0"/>
                <a:ea typeface="仿宋" panose="02010609060101010101" charset="-122"/>
                <a:cs typeface="Times New Roman" panose="02020603050405020304" pitchFamily="18" charset="0"/>
              </a:rPr>
              <a:t>① </a:t>
            </a:r>
            <a:r>
              <a:rPr lang="zh-CN" sz="1600" b="1">
                <a:latin typeface="Times New Roman" panose="02020603050405020304" pitchFamily="18" charset="0"/>
                <a:ea typeface="仿宋" panose="02010609060101010101" charset="-122"/>
                <a:cs typeface="Times New Roman" panose="02020603050405020304" pitchFamily="18" charset="0"/>
              </a:rPr>
              <a:t>在药品柜中选择化学药品；</a:t>
            </a:r>
            <a:endParaRPr lang="en-US" sz="1600" b="1">
              <a:latin typeface="Times New Roman" panose="02020603050405020304" pitchFamily="18" charset="0"/>
              <a:cs typeface="Times New Roman" panose="02020603050405020304" pitchFamily="18" charset="0"/>
            </a:endParaRPr>
          </a:p>
          <a:p>
            <a:pPr>
              <a:lnSpc>
                <a:spcPts val="2360"/>
              </a:lnSpc>
              <a:spcBef>
                <a:spcPts val="0"/>
              </a:spcBef>
              <a:spcAft>
                <a:spcPts val="0"/>
              </a:spcAft>
              <a:buFont typeface="+mj-ea"/>
            </a:pPr>
            <a:r>
              <a:rPr lang="en-US" altLang="zh-CN" sz="1600" b="1">
                <a:latin typeface="Times New Roman" panose="02020603050405020304" pitchFamily="18" charset="0"/>
                <a:ea typeface="仿宋" panose="02010609060101010101" charset="-122"/>
                <a:cs typeface="Times New Roman" panose="02020603050405020304" pitchFamily="18" charset="0"/>
              </a:rPr>
              <a:t>    </a:t>
            </a:r>
            <a:r>
              <a:rPr lang="zh-CN" sz="1600" b="1">
                <a:latin typeface="Times New Roman" panose="02020603050405020304" pitchFamily="18" charset="0"/>
                <a:ea typeface="仿宋" panose="02010609060101010101" charset="-122"/>
                <a:cs typeface="Times New Roman" panose="02020603050405020304" pitchFamily="18" charset="0"/>
              </a:rPr>
              <a:t>②</a:t>
            </a:r>
            <a:r>
              <a:rPr lang="en-US" altLang="zh-CN" sz="1600" b="1">
                <a:latin typeface="Times New Roman" panose="02020603050405020304" pitchFamily="18" charset="0"/>
                <a:ea typeface="仿宋" panose="02010609060101010101" charset="-122"/>
                <a:cs typeface="Times New Roman" panose="02020603050405020304" pitchFamily="18" charset="0"/>
              </a:rPr>
              <a:t> </a:t>
            </a:r>
            <a:r>
              <a:rPr lang="zh-CN" sz="1600" b="1">
                <a:latin typeface="Times New Roman" panose="02020603050405020304" pitchFamily="18" charset="0"/>
                <a:ea typeface="仿宋" panose="02010609060101010101" charset="-122"/>
                <a:cs typeface="Times New Roman" panose="02020603050405020304" pitchFamily="18" charset="0"/>
              </a:rPr>
              <a:t>选择所需要的实验工具，玛瑙研钵、镊子、药勺、橡胶手套、坩埚等；</a:t>
            </a:r>
            <a:endParaRPr lang="en-US" sz="1600" b="1">
              <a:latin typeface="Times New Roman" panose="02020603050405020304" pitchFamily="18" charset="0"/>
              <a:cs typeface="Times New Roman" panose="02020603050405020304" pitchFamily="18" charset="0"/>
            </a:endParaRPr>
          </a:p>
          <a:p>
            <a:pPr>
              <a:lnSpc>
                <a:spcPts val="2360"/>
              </a:lnSpc>
              <a:spcBef>
                <a:spcPts val="0"/>
              </a:spcBef>
              <a:spcAft>
                <a:spcPts val="0"/>
              </a:spcAft>
              <a:buFont typeface="+mj-ea"/>
            </a:pPr>
            <a:r>
              <a:rPr lang="en-US" altLang="zh-CN" sz="1600" b="1">
                <a:latin typeface="Times New Roman" panose="02020603050405020304" pitchFamily="18" charset="0"/>
                <a:ea typeface="仿宋" panose="02010609060101010101" charset="-122"/>
                <a:cs typeface="Times New Roman" panose="02020603050405020304" pitchFamily="18" charset="0"/>
              </a:rPr>
              <a:t>    </a:t>
            </a:r>
            <a:r>
              <a:rPr lang="zh-CN" sz="1600" b="1">
                <a:latin typeface="Times New Roman" panose="02020603050405020304" pitchFamily="18" charset="0"/>
                <a:ea typeface="仿宋" panose="02010609060101010101" charset="-122"/>
                <a:cs typeface="Times New Roman" panose="02020603050405020304" pitchFamily="18" charset="0"/>
              </a:rPr>
              <a:t>③</a:t>
            </a:r>
            <a:r>
              <a:rPr lang="en-US" altLang="zh-CN" sz="1600" b="1">
                <a:latin typeface="Times New Roman" panose="02020603050405020304" pitchFamily="18" charset="0"/>
                <a:ea typeface="仿宋" panose="02010609060101010101" charset="-122"/>
                <a:cs typeface="Times New Roman" panose="02020603050405020304" pitchFamily="18" charset="0"/>
              </a:rPr>
              <a:t> </a:t>
            </a:r>
            <a:r>
              <a:rPr lang="zh-CN" sz="1600" b="1">
                <a:latin typeface="Times New Roman" panose="02020603050405020304" pitchFamily="18" charset="0"/>
                <a:ea typeface="仿宋" panose="02010609060101010101" charset="-122"/>
                <a:cs typeface="Times New Roman" panose="02020603050405020304" pitchFamily="18" charset="0"/>
              </a:rPr>
              <a:t>清洗各种工具；</a:t>
            </a:r>
            <a:endParaRPr lang="en-US" sz="1600" b="1">
              <a:latin typeface="Times New Roman" panose="02020603050405020304" pitchFamily="18" charset="0"/>
              <a:cs typeface="Times New Roman" panose="02020603050405020304" pitchFamily="18" charset="0"/>
            </a:endParaRPr>
          </a:p>
          <a:p>
            <a:pPr>
              <a:lnSpc>
                <a:spcPts val="2360"/>
              </a:lnSpc>
              <a:spcBef>
                <a:spcPts val="0"/>
              </a:spcBef>
              <a:spcAft>
                <a:spcPts val="0"/>
              </a:spcAft>
              <a:buFont typeface="+mj-ea"/>
            </a:pPr>
            <a:r>
              <a:rPr lang="en-US" altLang="zh-CN" sz="1600" b="1">
                <a:latin typeface="Times New Roman" panose="02020603050405020304" pitchFamily="18" charset="0"/>
                <a:ea typeface="仿宋" panose="02010609060101010101" charset="-122"/>
                <a:cs typeface="Times New Roman" panose="02020603050405020304" pitchFamily="18" charset="0"/>
              </a:rPr>
              <a:t>    </a:t>
            </a:r>
            <a:r>
              <a:rPr lang="zh-CN" sz="1600" b="1">
                <a:latin typeface="Times New Roman" panose="02020603050405020304" pitchFamily="18" charset="0"/>
                <a:ea typeface="仿宋" panose="02010609060101010101" charset="-122"/>
                <a:cs typeface="Times New Roman" panose="02020603050405020304" pitchFamily="18" charset="0"/>
              </a:rPr>
              <a:t>④</a:t>
            </a:r>
            <a:r>
              <a:rPr lang="en-US" altLang="zh-CN" sz="1600" b="1">
                <a:latin typeface="Times New Roman" panose="02020603050405020304" pitchFamily="18" charset="0"/>
                <a:ea typeface="仿宋" panose="02010609060101010101" charset="-122"/>
                <a:cs typeface="Times New Roman" panose="02020603050405020304" pitchFamily="18" charset="0"/>
              </a:rPr>
              <a:t> </a:t>
            </a:r>
            <a:r>
              <a:rPr lang="zh-CN" sz="1600" b="1">
                <a:latin typeface="Times New Roman" panose="02020603050405020304" pitchFamily="18" charset="0"/>
                <a:ea typeface="仿宋" panose="02010609060101010101" charset="-122"/>
                <a:cs typeface="Times New Roman" panose="02020603050405020304" pitchFamily="18" charset="0"/>
              </a:rPr>
              <a:t>将洗干净的工具放入烘箱中，温度调至</a:t>
            </a:r>
            <a:r>
              <a:rPr lang="en-US" sz="1600" b="1">
                <a:latin typeface="Times New Roman" panose="02020603050405020304" pitchFamily="18" charset="0"/>
                <a:cs typeface="Times New Roman" panose="02020603050405020304" pitchFamily="18" charset="0"/>
              </a:rPr>
              <a:t>45</a:t>
            </a:r>
            <a:r>
              <a:rPr lang="zh-CN" sz="1600" b="1">
                <a:latin typeface="Times New Roman" panose="02020603050405020304" pitchFamily="18" charset="0"/>
                <a:ea typeface="仿宋" panose="02010609060101010101" charset="-122"/>
                <a:cs typeface="Times New Roman" panose="02020603050405020304" pitchFamily="18" charset="0"/>
              </a:rPr>
              <a:t>℃左右，烘干；</a:t>
            </a:r>
            <a:endParaRPr lang="en-US" sz="1600" b="1">
              <a:latin typeface="Times New Roman" panose="02020603050405020304" pitchFamily="18" charset="0"/>
              <a:cs typeface="Times New Roman" panose="02020603050405020304" pitchFamily="18" charset="0"/>
            </a:endParaRPr>
          </a:p>
          <a:p>
            <a:pPr>
              <a:lnSpc>
                <a:spcPts val="2360"/>
              </a:lnSpc>
              <a:spcBef>
                <a:spcPts val="0"/>
              </a:spcBef>
              <a:spcAft>
                <a:spcPts val="0"/>
              </a:spcAft>
              <a:buFont typeface="+mj-ea"/>
            </a:pPr>
            <a:r>
              <a:rPr lang="en-US" altLang="zh-CN" sz="1600" b="1">
                <a:latin typeface="Times New Roman" panose="02020603050405020304" pitchFamily="18" charset="0"/>
                <a:ea typeface="仿宋" panose="02010609060101010101" charset="-122"/>
                <a:cs typeface="Times New Roman" panose="02020603050405020304" pitchFamily="18" charset="0"/>
              </a:rPr>
              <a:t>    </a:t>
            </a:r>
            <a:r>
              <a:rPr lang="zh-CN" sz="1600" b="1">
                <a:latin typeface="Times New Roman" panose="02020603050405020304" pitchFamily="18" charset="0"/>
                <a:ea typeface="仿宋" panose="02010609060101010101" charset="-122"/>
                <a:cs typeface="Times New Roman" panose="02020603050405020304" pitchFamily="18" charset="0"/>
              </a:rPr>
              <a:t>⑤</a:t>
            </a:r>
            <a:r>
              <a:rPr lang="en-US" altLang="zh-CN" sz="1600" b="1">
                <a:latin typeface="Times New Roman" panose="02020603050405020304" pitchFamily="18" charset="0"/>
                <a:ea typeface="仿宋" panose="02010609060101010101" charset="-122"/>
                <a:cs typeface="Times New Roman" panose="02020603050405020304" pitchFamily="18" charset="0"/>
              </a:rPr>
              <a:t> </a:t>
            </a:r>
            <a:r>
              <a:rPr lang="zh-CN" sz="1600" b="1">
                <a:latin typeface="Times New Roman" panose="02020603050405020304" pitchFamily="18" charset="0"/>
                <a:ea typeface="仿宋" panose="02010609060101010101" charset="-122"/>
                <a:cs typeface="Times New Roman" panose="02020603050405020304" pitchFamily="18" charset="0"/>
              </a:rPr>
              <a:t>用电子天平对各种药品的称量，并依次放入玛瑙研钵中；</a:t>
            </a:r>
            <a:endParaRPr lang="en-US" sz="1600" b="1">
              <a:latin typeface="Times New Roman" panose="02020603050405020304" pitchFamily="18" charset="0"/>
              <a:cs typeface="Times New Roman" panose="02020603050405020304" pitchFamily="18" charset="0"/>
            </a:endParaRPr>
          </a:p>
          <a:p>
            <a:pPr>
              <a:lnSpc>
                <a:spcPts val="2360"/>
              </a:lnSpc>
              <a:spcBef>
                <a:spcPts val="0"/>
              </a:spcBef>
              <a:spcAft>
                <a:spcPts val="0"/>
              </a:spcAft>
              <a:buFont typeface="+mj-ea"/>
            </a:pPr>
            <a:r>
              <a:rPr lang="en-US" altLang="zh-CN" sz="1600" b="1">
                <a:latin typeface="Times New Roman" panose="02020603050405020304" pitchFamily="18" charset="0"/>
                <a:ea typeface="仿宋" panose="02010609060101010101" charset="-122"/>
                <a:cs typeface="Times New Roman" panose="02020603050405020304" pitchFamily="18" charset="0"/>
              </a:rPr>
              <a:t>    </a:t>
            </a:r>
            <a:r>
              <a:rPr lang="zh-CN" sz="1600" b="1">
                <a:latin typeface="Times New Roman" panose="02020603050405020304" pitchFamily="18" charset="0"/>
                <a:ea typeface="仿宋" panose="02010609060101010101" charset="-122"/>
                <a:cs typeface="Times New Roman" panose="02020603050405020304" pitchFamily="18" charset="0"/>
              </a:rPr>
              <a:t>⑥</a:t>
            </a:r>
            <a:r>
              <a:rPr lang="en-US" altLang="zh-CN" sz="1600" b="1">
                <a:latin typeface="Times New Roman" panose="02020603050405020304" pitchFamily="18" charset="0"/>
                <a:ea typeface="仿宋" panose="02010609060101010101" charset="-122"/>
                <a:cs typeface="Times New Roman" panose="02020603050405020304" pitchFamily="18" charset="0"/>
              </a:rPr>
              <a:t> </a:t>
            </a:r>
            <a:r>
              <a:rPr lang="zh-CN" sz="1600" b="1">
                <a:latin typeface="Times New Roman" panose="02020603050405020304" pitchFamily="18" charset="0"/>
                <a:ea typeface="仿宋" panose="02010609060101010101" charset="-122"/>
                <a:cs typeface="Times New Roman" panose="02020603050405020304" pitchFamily="18" charset="0"/>
              </a:rPr>
              <a:t>对玛瑙研钵中的药品进行混合、研磨；</a:t>
            </a:r>
            <a:endParaRPr lang="en-US" sz="1600" b="1">
              <a:latin typeface="Times New Roman" panose="02020603050405020304" pitchFamily="18" charset="0"/>
              <a:cs typeface="Times New Roman" panose="02020603050405020304" pitchFamily="18" charset="0"/>
            </a:endParaRPr>
          </a:p>
          <a:p>
            <a:pPr>
              <a:lnSpc>
                <a:spcPts val="2360"/>
              </a:lnSpc>
              <a:spcBef>
                <a:spcPts val="0"/>
              </a:spcBef>
              <a:spcAft>
                <a:spcPts val="0"/>
              </a:spcAft>
              <a:buFont typeface="+mj-ea"/>
            </a:pPr>
            <a:r>
              <a:rPr lang="en-US" altLang="zh-CN" sz="1600" b="1">
                <a:latin typeface="Times New Roman" panose="02020603050405020304" pitchFamily="18" charset="0"/>
                <a:ea typeface="仿宋" panose="02010609060101010101" charset="-122"/>
                <a:cs typeface="Times New Roman" panose="02020603050405020304" pitchFamily="18" charset="0"/>
              </a:rPr>
              <a:t>    </a:t>
            </a:r>
            <a:r>
              <a:rPr lang="zh-CN" sz="1600" b="1">
                <a:latin typeface="Times New Roman" panose="02020603050405020304" pitchFamily="18" charset="0"/>
                <a:ea typeface="仿宋" panose="02010609060101010101" charset="-122"/>
                <a:cs typeface="Times New Roman" panose="02020603050405020304" pitchFamily="18" charset="0"/>
              </a:rPr>
              <a:t>⑦</a:t>
            </a:r>
            <a:r>
              <a:rPr lang="en-US" altLang="zh-CN" sz="1600" b="1">
                <a:latin typeface="Times New Roman" panose="02020603050405020304" pitchFamily="18" charset="0"/>
                <a:ea typeface="仿宋" panose="02010609060101010101" charset="-122"/>
                <a:cs typeface="Times New Roman" panose="02020603050405020304" pitchFamily="18" charset="0"/>
              </a:rPr>
              <a:t> </a:t>
            </a:r>
            <a:r>
              <a:rPr lang="zh-CN" sz="1600" b="1">
                <a:latin typeface="Times New Roman" panose="02020603050405020304" pitchFamily="18" charset="0"/>
                <a:ea typeface="仿宋" panose="02010609060101010101" charset="-122"/>
                <a:cs typeface="Times New Roman" panose="02020603050405020304" pitchFamily="18" charset="0"/>
              </a:rPr>
              <a:t>将混合试样分别装入刚玉坩埚。</a:t>
            </a:r>
            <a:endParaRPr lang="zh-CN" altLang="en-US" sz="1600" b="1">
              <a:latin typeface="Times New Roman" panose="02020603050405020304" pitchFamily="18" charset="0"/>
              <a:cs typeface="Times New Roman" panose="02020603050405020304" pitchFamily="18" charset="0"/>
            </a:endParaRPr>
          </a:p>
        </p:txBody>
      </p:sp>
      <p:grpSp>
        <p:nvGrpSpPr>
          <p:cNvPr id="7" name="组合 6"/>
          <p:cNvGrpSpPr/>
          <p:nvPr/>
        </p:nvGrpSpPr>
        <p:grpSpPr>
          <a:xfrm>
            <a:off x="814705" y="3704590"/>
            <a:ext cx="7365365" cy="2767965"/>
            <a:chOff x="1190" y="5967"/>
            <a:chExt cx="11221" cy="4305"/>
          </a:xfrm>
        </p:grpSpPr>
        <p:pic>
          <p:nvPicPr>
            <p:cNvPr id="4" name="图片 4" descr="C:\Users\ADMINI~1\AppData\Local\Temp\1576926071(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1190" y="5967"/>
              <a:ext cx="3669" cy="2120"/>
            </a:xfrm>
            <a:prstGeom prst="rect">
              <a:avLst/>
            </a:prstGeom>
            <a:noFill/>
            <a:ln>
              <a:noFill/>
            </a:ln>
          </p:spPr>
        </p:pic>
        <p:pic>
          <p:nvPicPr>
            <p:cNvPr id="6" name="图片 5" descr="C:\Users\ADMINI~1\AppData\Local\Temp\1576926254(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967" y="5967"/>
              <a:ext cx="3668" cy="2120"/>
            </a:xfrm>
            <a:prstGeom prst="rect">
              <a:avLst/>
            </a:prstGeom>
            <a:noFill/>
            <a:ln>
              <a:noFill/>
            </a:ln>
          </p:spPr>
        </p:pic>
        <p:pic>
          <p:nvPicPr>
            <p:cNvPr id="5" name="图片 4"/>
            <p:cNvPicPr>
              <a:picLocks noChangeAspect="1"/>
            </p:cNvPicPr>
            <p:nvPr/>
          </p:nvPicPr>
          <p:blipFill>
            <a:blip r:embed="rId3"/>
            <a:stretch>
              <a:fillRect/>
            </a:stretch>
          </p:blipFill>
          <p:spPr>
            <a:xfrm>
              <a:off x="8743" y="5967"/>
              <a:ext cx="3668" cy="2121"/>
            </a:xfrm>
            <a:prstGeom prst="rect">
              <a:avLst/>
            </a:prstGeom>
            <a:noFill/>
            <a:ln w="9525">
              <a:noFill/>
            </a:ln>
          </p:spPr>
        </p:pic>
        <p:pic>
          <p:nvPicPr>
            <p:cNvPr id="102" name="图片 101"/>
            <p:cNvPicPr>
              <a:picLocks noChangeAspect="1"/>
            </p:cNvPicPr>
            <p:nvPr/>
          </p:nvPicPr>
          <p:blipFill>
            <a:blip r:embed="rId4"/>
            <a:stretch>
              <a:fillRect/>
            </a:stretch>
          </p:blipFill>
          <p:spPr>
            <a:xfrm>
              <a:off x="1190" y="8151"/>
              <a:ext cx="3668" cy="2121"/>
            </a:xfrm>
            <a:prstGeom prst="rect">
              <a:avLst/>
            </a:prstGeom>
            <a:noFill/>
            <a:ln w="9525">
              <a:noFill/>
            </a:ln>
          </p:spPr>
        </p:pic>
        <p:pic>
          <p:nvPicPr>
            <p:cNvPr id="104" name="图片 103"/>
            <p:cNvPicPr>
              <a:picLocks noChangeAspect="1"/>
            </p:cNvPicPr>
            <p:nvPr/>
          </p:nvPicPr>
          <p:blipFill>
            <a:blip r:embed="rId5"/>
            <a:stretch>
              <a:fillRect/>
            </a:stretch>
          </p:blipFill>
          <p:spPr>
            <a:xfrm>
              <a:off x="4967" y="8172"/>
              <a:ext cx="3667" cy="2100"/>
            </a:xfrm>
            <a:prstGeom prst="rect">
              <a:avLst/>
            </a:prstGeom>
            <a:noFill/>
            <a:ln w="9525">
              <a:noFill/>
            </a:ln>
          </p:spPr>
        </p:pic>
        <p:pic>
          <p:nvPicPr>
            <p:cNvPr id="101" name="图片 100"/>
            <p:cNvPicPr>
              <a:picLocks noChangeAspect="1"/>
            </p:cNvPicPr>
            <p:nvPr/>
          </p:nvPicPr>
          <p:blipFill>
            <a:blip r:embed="rId6"/>
            <a:stretch>
              <a:fillRect/>
            </a:stretch>
          </p:blipFill>
          <p:spPr>
            <a:xfrm>
              <a:off x="8743" y="8195"/>
              <a:ext cx="3649" cy="2065"/>
            </a:xfrm>
            <a:prstGeom prst="rect">
              <a:avLst/>
            </a:prstGeom>
            <a:noFill/>
            <a:ln w="9525">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Rectangle 2"/>
          <p:cNvSpPr txBox="1">
            <a:spLocks noChangeArrowheads="1"/>
          </p:cNvSpPr>
          <p:nvPr/>
        </p:nvSpPr>
        <p:spPr bwMode="auto">
          <a:xfrm>
            <a:off x="925523" y="1"/>
            <a:ext cx="7302500" cy="108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实 验</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内</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容</a:t>
            </a:r>
            <a:endParaRPr kumimoji="0" lang="zh-CN" altLang="en-US" sz="48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endParaRPr>
          </a:p>
        </p:txBody>
      </p:sp>
      <p:sp>
        <p:nvSpPr>
          <p:cNvPr id="100" name="文本框 99"/>
          <p:cNvSpPr txBox="1"/>
          <p:nvPr/>
        </p:nvSpPr>
        <p:spPr>
          <a:xfrm>
            <a:off x="683260" y="1269365"/>
            <a:ext cx="8206105" cy="1681480"/>
          </a:xfrm>
          <a:prstGeom prst="rect">
            <a:avLst/>
          </a:prstGeom>
          <a:noFill/>
          <a:ln w="9525">
            <a:noFill/>
          </a:ln>
        </p:spPr>
        <p:txBody>
          <a:bodyPr wrap="square">
            <a:spAutoFit/>
          </a:bodyPr>
          <a:p>
            <a:pPr algn="l">
              <a:lnSpc>
                <a:spcPts val="2360"/>
              </a:lnSpc>
              <a:spcBef>
                <a:spcPts val="0"/>
              </a:spcBef>
              <a:spcAft>
                <a:spcPts val="600"/>
              </a:spcAft>
              <a:buClrTx/>
              <a:buSzTx/>
              <a:buFont typeface="+mj-ea"/>
            </a:pPr>
            <a:r>
              <a:rPr lang="en-US" altLang="zh-CN" sz="1800" b="1">
                <a:solidFill>
                  <a:srgbClr val="C00000"/>
                </a:solidFill>
                <a:ea typeface="仿宋" panose="02010609060101010101" charset="-122"/>
              </a:rPr>
              <a:t>2. </a:t>
            </a:r>
            <a:r>
              <a:rPr lang="zh-CN" sz="1800" b="1">
                <a:solidFill>
                  <a:srgbClr val="C00000"/>
                </a:solidFill>
                <a:ea typeface="仿宋" panose="02010609060101010101" charset="-122"/>
              </a:rPr>
              <a:t>上转换荧光粉的制备</a:t>
            </a:r>
            <a:endParaRPr lang="en-US" sz="1800">
              <a:solidFill>
                <a:srgbClr val="C00000"/>
              </a:solidFill>
              <a:latin typeface="仿宋" panose="02010609060101010101" charset="-122"/>
            </a:endParaRPr>
          </a:p>
          <a:p>
            <a:pPr algn="l">
              <a:lnSpc>
                <a:spcPts val="2360"/>
              </a:lnSpc>
              <a:spcBef>
                <a:spcPts val="0"/>
              </a:spcBef>
              <a:spcAft>
                <a:spcPts val="0"/>
              </a:spcAft>
              <a:buClrTx/>
              <a:buSzTx/>
              <a:buFont typeface="+mj-ea"/>
            </a:pPr>
            <a:r>
              <a:rPr lang="en-US" sz="1700">
                <a:latin typeface="仿宋" panose="02010609060101010101" charset="-122"/>
                <a:ea typeface="仿宋" panose="02010609060101010101" charset="-122"/>
              </a:rPr>
              <a:t> </a:t>
            </a:r>
            <a:r>
              <a:rPr lang="zh-CN" sz="1700">
                <a:latin typeface="Times New Roman" panose="02020603050405020304" pitchFamily="18" charset="0"/>
                <a:ea typeface="仿宋" panose="02010609060101010101" charset="-122"/>
                <a:cs typeface="Times New Roman" panose="02020603050405020304" pitchFamily="18" charset="0"/>
              </a:rPr>
              <a:t> </a:t>
            </a:r>
            <a:r>
              <a:rPr lang="en-US" altLang="zh-CN" sz="1700" b="1">
                <a:latin typeface="Times New Roman" panose="02020603050405020304" pitchFamily="18" charset="0"/>
                <a:ea typeface="仿宋" panose="02010609060101010101" charset="-122"/>
                <a:cs typeface="Times New Roman" panose="02020603050405020304" pitchFamily="18" charset="0"/>
              </a:rPr>
              <a:t> </a:t>
            </a:r>
            <a:r>
              <a:rPr lang="zh-CN" sz="1700" b="1">
                <a:latin typeface="Times New Roman" panose="02020603050405020304" pitchFamily="18" charset="0"/>
                <a:ea typeface="仿宋" panose="02010609060101010101" charset="-122"/>
                <a:cs typeface="Times New Roman" panose="02020603050405020304" pitchFamily="18" charset="0"/>
              </a:rPr>
              <a:t>① 将盛有混合试样的刚玉坩埚送入马弗炉；</a:t>
            </a:r>
            <a:endParaRPr lang="zh-CN" sz="1700" b="1">
              <a:latin typeface="Times New Roman" panose="02020603050405020304" pitchFamily="18" charset="0"/>
              <a:ea typeface="仿宋" panose="02010609060101010101" charset="-122"/>
              <a:cs typeface="Times New Roman" panose="02020603050405020304" pitchFamily="18" charset="0"/>
            </a:endParaRPr>
          </a:p>
          <a:p>
            <a:pPr algn="l">
              <a:lnSpc>
                <a:spcPts val="2360"/>
              </a:lnSpc>
              <a:spcBef>
                <a:spcPts val="0"/>
              </a:spcBef>
              <a:spcAft>
                <a:spcPts val="0"/>
              </a:spcAft>
              <a:buClrTx/>
              <a:buSzTx/>
              <a:buFont typeface="+mj-ea"/>
            </a:pPr>
            <a:r>
              <a:rPr lang="zh-CN" sz="1700" b="1">
                <a:latin typeface="Times New Roman" panose="02020603050405020304" pitchFamily="18" charset="0"/>
                <a:ea typeface="仿宋" panose="02010609060101010101" charset="-122"/>
                <a:cs typeface="Times New Roman" panose="02020603050405020304" pitchFamily="18" charset="0"/>
              </a:rPr>
              <a:t>   </a:t>
            </a:r>
            <a:r>
              <a:rPr lang="en-US" altLang="zh-CN" sz="1700" b="1">
                <a:latin typeface="Times New Roman" panose="02020603050405020304" pitchFamily="18" charset="0"/>
                <a:ea typeface="仿宋" panose="02010609060101010101" charset="-122"/>
                <a:cs typeface="Times New Roman" panose="02020603050405020304" pitchFamily="18" charset="0"/>
              </a:rPr>
              <a:t> </a:t>
            </a:r>
            <a:r>
              <a:rPr lang="zh-CN" sz="1700" b="1">
                <a:latin typeface="Times New Roman" panose="02020603050405020304" pitchFamily="18" charset="0"/>
                <a:ea typeface="仿宋" panose="02010609060101010101" charset="-122"/>
                <a:cs typeface="Times New Roman" panose="02020603050405020304" pitchFamily="18" charset="0"/>
                <a:sym typeface="+mn-ea"/>
              </a:rPr>
              <a:t>②</a:t>
            </a:r>
            <a:r>
              <a:rPr lang="en-US" altLang="zh-CN" sz="1700" b="1">
                <a:latin typeface="Times New Roman" panose="02020603050405020304" pitchFamily="18" charset="0"/>
                <a:ea typeface="仿宋" panose="02010609060101010101" charset="-122"/>
                <a:cs typeface="Times New Roman" panose="02020603050405020304" pitchFamily="18" charset="0"/>
                <a:sym typeface="+mn-ea"/>
              </a:rPr>
              <a:t> </a:t>
            </a:r>
            <a:r>
              <a:rPr lang="zh-CN" sz="1700" b="1">
                <a:latin typeface="Times New Roman" panose="02020603050405020304" pitchFamily="18" charset="0"/>
                <a:ea typeface="仿宋" panose="02010609060101010101" charset="-122"/>
                <a:cs typeface="Times New Roman" panose="02020603050405020304" pitchFamily="18" charset="0"/>
              </a:rPr>
              <a:t>设定马弗炉升温程序，并启动马弗炉对试样进行煅烧；  </a:t>
            </a:r>
            <a:r>
              <a:rPr lang="en-US" altLang="zh-CN" sz="1700" b="1">
                <a:latin typeface="Times New Roman" panose="02020603050405020304" pitchFamily="18" charset="0"/>
                <a:ea typeface="仿宋" panose="02010609060101010101" charset="-122"/>
                <a:cs typeface="Times New Roman" panose="02020603050405020304" pitchFamily="18" charset="0"/>
              </a:rPr>
              <a:t> </a:t>
            </a:r>
            <a:r>
              <a:rPr lang="zh-CN" sz="1700" b="1">
                <a:latin typeface="Times New Roman" panose="02020603050405020304" pitchFamily="18" charset="0"/>
                <a:ea typeface="仿宋" panose="02010609060101010101" charset="-122"/>
                <a:cs typeface="Times New Roman" panose="02020603050405020304" pitchFamily="18" charset="0"/>
              </a:rPr>
              <a:t> </a:t>
            </a:r>
            <a:r>
              <a:rPr lang="zh-CN" sz="1700" b="1">
                <a:latin typeface="Times New Roman" panose="02020603050405020304" pitchFamily="18" charset="0"/>
                <a:ea typeface="仿宋" panose="02010609060101010101" charset="-122"/>
                <a:cs typeface="Times New Roman" panose="02020603050405020304" pitchFamily="18" charset="0"/>
                <a:sym typeface="+mn-ea"/>
              </a:rPr>
              <a:t>③</a:t>
            </a:r>
            <a:r>
              <a:rPr lang="en-US" altLang="zh-CN" sz="1700" b="1">
                <a:latin typeface="Times New Roman" panose="02020603050405020304" pitchFamily="18" charset="0"/>
                <a:ea typeface="仿宋" panose="02010609060101010101" charset="-122"/>
                <a:cs typeface="Times New Roman" panose="02020603050405020304" pitchFamily="18" charset="0"/>
                <a:sym typeface="+mn-ea"/>
              </a:rPr>
              <a:t> </a:t>
            </a:r>
            <a:r>
              <a:rPr lang="zh-CN" sz="1700" b="1">
                <a:latin typeface="Times New Roman" panose="02020603050405020304" pitchFamily="18" charset="0"/>
                <a:ea typeface="仿宋" panose="02010609060101010101" charset="-122"/>
                <a:cs typeface="Times New Roman" panose="02020603050405020304" pitchFamily="18" charset="0"/>
              </a:rPr>
              <a:t>待煅烧结束，马弗炉自然冷却到室温后，用坩埚钳将坩埚取出；</a:t>
            </a:r>
            <a:endParaRPr lang="zh-CN" sz="1700" b="1">
              <a:latin typeface="Times New Roman" panose="02020603050405020304" pitchFamily="18" charset="0"/>
              <a:ea typeface="仿宋" panose="02010609060101010101" charset="-122"/>
              <a:cs typeface="Times New Roman" panose="02020603050405020304" pitchFamily="18" charset="0"/>
            </a:endParaRPr>
          </a:p>
          <a:p>
            <a:pPr algn="l">
              <a:lnSpc>
                <a:spcPts val="2360"/>
              </a:lnSpc>
              <a:spcBef>
                <a:spcPts val="0"/>
              </a:spcBef>
              <a:spcAft>
                <a:spcPts val="0"/>
              </a:spcAft>
              <a:buClrTx/>
              <a:buSzTx/>
              <a:buFont typeface="+mj-ea"/>
            </a:pPr>
            <a:r>
              <a:rPr lang="zh-CN" sz="1700" b="1">
                <a:latin typeface="Times New Roman" panose="02020603050405020304" pitchFamily="18" charset="0"/>
                <a:ea typeface="仿宋" panose="02010609060101010101" charset="-122"/>
                <a:cs typeface="Times New Roman" panose="02020603050405020304" pitchFamily="18" charset="0"/>
              </a:rPr>
              <a:t> </a:t>
            </a:r>
            <a:r>
              <a:rPr lang="en-US" altLang="zh-CN" sz="1700" b="1">
                <a:latin typeface="Times New Roman" panose="02020603050405020304" pitchFamily="18" charset="0"/>
                <a:ea typeface="仿宋" panose="02010609060101010101" charset="-122"/>
                <a:cs typeface="Times New Roman" panose="02020603050405020304" pitchFamily="18" charset="0"/>
              </a:rPr>
              <a:t>   </a:t>
            </a:r>
            <a:r>
              <a:rPr lang="zh-CN" sz="1700" b="1">
                <a:latin typeface="仿宋" panose="02010609060101010101" charset="-122"/>
                <a:ea typeface="仿宋" panose="02010609060101010101" charset="-122"/>
                <a:cs typeface="Times New Roman" panose="02020603050405020304" pitchFamily="18" charset="0"/>
              </a:rPr>
              <a:t>④</a:t>
            </a:r>
            <a:r>
              <a:rPr lang="en-US" altLang="zh-CN" sz="1700" b="1">
                <a:latin typeface="仿宋" panose="02010609060101010101" charset="-122"/>
                <a:ea typeface="仿宋" panose="02010609060101010101" charset="-122"/>
                <a:cs typeface="Times New Roman" panose="02020603050405020304" pitchFamily="18" charset="0"/>
              </a:rPr>
              <a:t> </a:t>
            </a:r>
            <a:r>
              <a:rPr lang="zh-CN" sz="1700" b="1">
                <a:latin typeface="Times New Roman" panose="02020603050405020304" pitchFamily="18" charset="0"/>
                <a:ea typeface="仿宋" panose="02010609060101010101" charset="-122"/>
                <a:cs typeface="Times New Roman" panose="02020603050405020304" pitchFamily="18" charset="0"/>
              </a:rPr>
              <a:t>将里面的试样倒入玛瑙研钵中进行研磨，然后收集试样并装入样品盒待用</a:t>
            </a:r>
            <a:r>
              <a:rPr lang="zh-CN" sz="1700" b="1">
                <a:ea typeface="仿宋" panose="02010609060101010101" charset="-122"/>
              </a:rPr>
              <a:t>。</a:t>
            </a:r>
            <a:endParaRPr lang="zh-CN" altLang="en-US" sz="1700" b="1"/>
          </a:p>
        </p:txBody>
      </p:sp>
      <p:grpSp>
        <p:nvGrpSpPr>
          <p:cNvPr id="7" name="组合 6"/>
          <p:cNvGrpSpPr/>
          <p:nvPr/>
        </p:nvGrpSpPr>
        <p:grpSpPr>
          <a:xfrm>
            <a:off x="201295" y="3081020"/>
            <a:ext cx="8662670" cy="3298190"/>
            <a:chOff x="1310" y="3996"/>
            <a:chExt cx="17971" cy="6276"/>
          </a:xfrm>
        </p:grpSpPr>
        <p:pic>
          <p:nvPicPr>
            <p:cNvPr id="11" name="图片 11" descr="F:\J.课程建设\国家虚拟仿真实验项目\01、固体发光光谱测试实验脚本\191224省虚仿项目申报\虚拟与现实设备对照图\马弗炉（虚拟）.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1310" y="3996"/>
              <a:ext cx="4597" cy="6277"/>
            </a:xfrm>
            <a:prstGeom prst="rect">
              <a:avLst/>
            </a:prstGeom>
            <a:noFill/>
            <a:ln>
              <a:noFill/>
            </a:ln>
          </p:spPr>
        </p:pic>
        <p:pic>
          <p:nvPicPr>
            <p:cNvPr id="4" name="图片 3" descr="F:\J.课程建设\国家虚拟仿真实验项目\01、固体发光光谱测试实验脚本\00、辽宁省虚拟仿真项目申报\申请书插图191220\设备说明示意图\马弗炉控制面板示意图.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992" y="4002"/>
              <a:ext cx="6830" cy="2418"/>
            </a:xfrm>
            <a:prstGeom prst="rect">
              <a:avLst/>
            </a:prstGeom>
            <a:noFill/>
            <a:ln>
              <a:noFill/>
            </a:ln>
          </p:spPr>
        </p:pic>
        <p:pic>
          <p:nvPicPr>
            <p:cNvPr id="108" name="图片 107"/>
            <p:cNvPicPr>
              <a:picLocks noChangeAspect="1"/>
            </p:cNvPicPr>
            <p:nvPr/>
          </p:nvPicPr>
          <p:blipFill>
            <a:blip r:embed="rId3"/>
            <a:stretch>
              <a:fillRect/>
            </a:stretch>
          </p:blipFill>
          <p:spPr>
            <a:xfrm>
              <a:off x="5992" y="6525"/>
              <a:ext cx="6829" cy="3725"/>
            </a:xfrm>
            <a:prstGeom prst="rect">
              <a:avLst/>
            </a:prstGeom>
            <a:noFill/>
            <a:ln w="9525">
              <a:noFill/>
            </a:ln>
          </p:spPr>
        </p:pic>
        <p:pic>
          <p:nvPicPr>
            <p:cNvPr id="109" name="图片 108"/>
            <p:cNvPicPr>
              <a:picLocks noChangeAspect="1"/>
            </p:cNvPicPr>
            <p:nvPr/>
          </p:nvPicPr>
          <p:blipFill>
            <a:blip r:embed="rId4"/>
            <a:stretch>
              <a:fillRect/>
            </a:stretch>
          </p:blipFill>
          <p:spPr>
            <a:xfrm>
              <a:off x="12907" y="4002"/>
              <a:ext cx="6375" cy="2933"/>
            </a:xfrm>
            <a:prstGeom prst="rect">
              <a:avLst/>
            </a:prstGeom>
            <a:noFill/>
            <a:ln w="9525">
              <a:noFill/>
            </a:ln>
          </p:spPr>
        </p:pic>
        <p:pic>
          <p:nvPicPr>
            <p:cNvPr id="5" name="图片 4"/>
            <p:cNvPicPr>
              <a:picLocks noChangeAspect="1"/>
            </p:cNvPicPr>
            <p:nvPr/>
          </p:nvPicPr>
          <p:blipFill>
            <a:blip r:embed="rId5"/>
            <a:stretch>
              <a:fillRect/>
            </a:stretch>
          </p:blipFill>
          <p:spPr>
            <a:xfrm>
              <a:off x="12906" y="6988"/>
              <a:ext cx="6375" cy="3261"/>
            </a:xfrm>
            <a:prstGeom prst="rect">
              <a:avLst/>
            </a:prstGeom>
            <a:noFill/>
            <a:ln w="9525">
              <a:noFill/>
            </a:ln>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675640" y="1340485"/>
            <a:ext cx="8199755" cy="1681480"/>
          </a:xfrm>
          <a:prstGeom prst="rect">
            <a:avLst/>
          </a:prstGeom>
          <a:noFill/>
          <a:ln w="9525">
            <a:noFill/>
          </a:ln>
        </p:spPr>
        <p:txBody>
          <a:bodyPr wrap="square">
            <a:spAutoFit/>
          </a:bodyPr>
          <a:p>
            <a:pPr algn="l">
              <a:lnSpc>
                <a:spcPts val="2360"/>
              </a:lnSpc>
              <a:spcBef>
                <a:spcPts val="0"/>
              </a:spcBef>
              <a:spcAft>
                <a:spcPts val="600"/>
              </a:spcAft>
              <a:buClrTx/>
              <a:buSzTx/>
              <a:buFont typeface="+mj-ea"/>
            </a:pPr>
            <a:r>
              <a:rPr lang="zh-CN" sz="1800" b="1">
                <a:solidFill>
                  <a:srgbClr val="C00000"/>
                </a:solidFill>
                <a:ea typeface="仿宋" panose="02010609060101010101" charset="-122"/>
              </a:rPr>
              <a:t>3. 荧光光谱仪的光路认知</a:t>
            </a:r>
            <a:endParaRPr lang="zh-CN" sz="1800">
              <a:solidFill>
                <a:srgbClr val="C00000"/>
              </a:solidFill>
              <a:latin typeface="Times New Roman" panose="02020603050405020304" pitchFamily="18" charset="0"/>
              <a:ea typeface="仿宋" panose="02010609060101010101" charset="-122"/>
              <a:cs typeface="Times New Roman" panose="02020603050405020304" pitchFamily="18" charset="0"/>
            </a:endParaRPr>
          </a:p>
          <a:p>
            <a:pPr algn="l">
              <a:lnSpc>
                <a:spcPts val="2360"/>
              </a:lnSpc>
              <a:spcBef>
                <a:spcPts val="0"/>
              </a:spcBef>
              <a:spcAft>
                <a:spcPts val="0"/>
              </a:spcAft>
              <a:buClrTx/>
              <a:buSzTx/>
              <a:buFont typeface="+mj-ea"/>
            </a:pPr>
            <a:r>
              <a:rPr lang="en-US" altLang="zh-CN" sz="1800">
                <a:latin typeface="仿宋" panose="02010609060101010101" charset="-122"/>
                <a:ea typeface="仿宋" panose="02010609060101010101" charset="-122"/>
                <a:cs typeface="Times New Roman" panose="02020603050405020304" pitchFamily="18" charset="0"/>
              </a:rPr>
              <a:t> </a:t>
            </a:r>
            <a:r>
              <a:rPr lang="en-US" altLang="zh-CN" sz="1800" b="1">
                <a:latin typeface="仿宋" panose="02010609060101010101" charset="-122"/>
                <a:ea typeface="仿宋" panose="02010609060101010101" charset="-122"/>
                <a:cs typeface="Times New Roman" panose="02020603050405020304" pitchFamily="18" charset="0"/>
              </a:rPr>
              <a:t> </a:t>
            </a:r>
            <a:r>
              <a:rPr lang="zh-CN" sz="1700" b="1">
                <a:latin typeface="仿宋" panose="02010609060101010101" charset="-122"/>
                <a:ea typeface="仿宋" panose="02010609060101010101" charset="-122"/>
                <a:cs typeface="Times New Roman" panose="02020603050405020304" pitchFamily="18" charset="0"/>
              </a:rPr>
              <a:t>①</a:t>
            </a:r>
            <a:r>
              <a:rPr lang="en-US" altLang="zh-CN" sz="1700" b="1">
                <a:latin typeface="仿宋" panose="02010609060101010101" charset="-122"/>
                <a:ea typeface="仿宋" panose="02010609060101010101" charset="-122"/>
                <a:cs typeface="Times New Roman" panose="02020603050405020304" pitchFamily="18" charset="0"/>
              </a:rPr>
              <a:t> </a:t>
            </a:r>
            <a:r>
              <a:rPr lang="zh-CN" sz="1700" b="1">
                <a:latin typeface="Times New Roman" panose="02020603050405020304" pitchFamily="18" charset="0"/>
                <a:ea typeface="仿宋" panose="02010609060101010101" charset="-122"/>
                <a:cs typeface="Times New Roman" panose="02020603050405020304" pitchFamily="18" charset="0"/>
              </a:rPr>
              <a:t>激活荧光光谱仪光路模块；</a:t>
            </a:r>
            <a:endParaRPr lang="zh-CN" sz="1700" b="1">
              <a:latin typeface="Times New Roman" panose="02020603050405020304" pitchFamily="18" charset="0"/>
              <a:ea typeface="仿宋" panose="02010609060101010101" charset="-122"/>
              <a:cs typeface="Times New Roman" panose="02020603050405020304" pitchFamily="18" charset="0"/>
            </a:endParaRPr>
          </a:p>
          <a:p>
            <a:pPr algn="l">
              <a:lnSpc>
                <a:spcPts val="2360"/>
              </a:lnSpc>
              <a:spcBef>
                <a:spcPts val="0"/>
              </a:spcBef>
              <a:spcAft>
                <a:spcPts val="0"/>
              </a:spcAft>
              <a:buClrTx/>
              <a:buSzTx/>
              <a:buFont typeface="+mj-ea"/>
            </a:pPr>
            <a:r>
              <a:rPr lang="en-US" altLang="zh-CN" sz="1700" b="1">
                <a:latin typeface="仿宋" panose="02010609060101010101" charset="-122"/>
                <a:ea typeface="仿宋" panose="02010609060101010101" charset="-122"/>
                <a:cs typeface="Times New Roman" panose="02020603050405020304" pitchFamily="18" charset="0"/>
              </a:rPr>
              <a:t>  </a:t>
            </a:r>
            <a:r>
              <a:rPr lang="zh-CN" sz="1700" b="1">
                <a:latin typeface="仿宋" panose="02010609060101010101" charset="-122"/>
                <a:ea typeface="仿宋" panose="02010609060101010101" charset="-122"/>
                <a:cs typeface="Times New Roman" panose="02020603050405020304" pitchFamily="18" charset="0"/>
              </a:rPr>
              <a:t>②</a:t>
            </a:r>
            <a:r>
              <a:rPr lang="en-US" altLang="zh-CN" sz="1700" b="1">
                <a:latin typeface="仿宋" panose="02010609060101010101" charset="-122"/>
                <a:ea typeface="仿宋" panose="02010609060101010101" charset="-122"/>
                <a:cs typeface="Times New Roman" panose="02020603050405020304" pitchFamily="18" charset="0"/>
              </a:rPr>
              <a:t> </a:t>
            </a:r>
            <a:r>
              <a:rPr lang="zh-CN" sz="1700" b="1">
                <a:latin typeface="Times New Roman" panose="02020603050405020304" pitchFamily="18" charset="0"/>
                <a:ea typeface="仿宋" panose="02010609060101010101" charset="-122"/>
                <a:cs typeface="Times New Roman" panose="02020603050405020304" pitchFamily="18" charset="0"/>
              </a:rPr>
              <a:t>将各个光学元件逐一拆解，了解其所处位置，分析其作用；</a:t>
            </a:r>
            <a:endParaRPr lang="zh-CN" sz="1700" b="1">
              <a:latin typeface="Times New Roman" panose="02020603050405020304" pitchFamily="18" charset="0"/>
              <a:ea typeface="仿宋" panose="02010609060101010101" charset="-122"/>
              <a:cs typeface="Times New Roman" panose="02020603050405020304" pitchFamily="18" charset="0"/>
            </a:endParaRPr>
          </a:p>
          <a:p>
            <a:pPr algn="l">
              <a:lnSpc>
                <a:spcPts val="2360"/>
              </a:lnSpc>
              <a:spcBef>
                <a:spcPts val="0"/>
              </a:spcBef>
              <a:spcAft>
                <a:spcPts val="0"/>
              </a:spcAft>
              <a:buClrTx/>
              <a:buSzTx/>
              <a:buFont typeface="+mj-ea"/>
            </a:pPr>
            <a:r>
              <a:rPr lang="en-US" altLang="zh-CN" sz="1700" b="1">
                <a:latin typeface="仿宋" panose="02010609060101010101" charset="-122"/>
                <a:ea typeface="仿宋" panose="02010609060101010101" charset="-122"/>
                <a:cs typeface="Times New Roman" panose="02020603050405020304" pitchFamily="18" charset="0"/>
              </a:rPr>
              <a:t>  </a:t>
            </a:r>
            <a:r>
              <a:rPr lang="zh-CN" sz="1700" b="1">
                <a:latin typeface="仿宋" panose="02010609060101010101" charset="-122"/>
                <a:ea typeface="仿宋" panose="02010609060101010101" charset="-122"/>
                <a:cs typeface="Times New Roman" panose="02020603050405020304" pitchFamily="18" charset="0"/>
              </a:rPr>
              <a:t>③</a:t>
            </a:r>
            <a:r>
              <a:rPr lang="en-US" altLang="zh-CN" sz="1700" b="1">
                <a:latin typeface="仿宋" panose="02010609060101010101" charset="-122"/>
                <a:ea typeface="仿宋" panose="02010609060101010101" charset="-122"/>
                <a:cs typeface="Times New Roman" panose="02020603050405020304" pitchFamily="18" charset="0"/>
              </a:rPr>
              <a:t> </a:t>
            </a:r>
            <a:r>
              <a:rPr lang="zh-CN" sz="1700" b="1">
                <a:latin typeface="Times New Roman" panose="02020603050405020304" pitchFamily="18" charset="0"/>
                <a:ea typeface="仿宋" panose="02010609060101010101" charset="-122"/>
                <a:cs typeface="Times New Roman" panose="02020603050405020304" pitchFamily="18" charset="0"/>
              </a:rPr>
              <a:t>将光学元件逐一安装到光谱仪光路暗室中的指定位置；</a:t>
            </a:r>
            <a:endParaRPr lang="zh-CN" sz="1700" b="1">
              <a:latin typeface="Times New Roman" panose="02020603050405020304" pitchFamily="18" charset="0"/>
              <a:ea typeface="仿宋" panose="02010609060101010101" charset="-122"/>
              <a:cs typeface="Times New Roman" panose="02020603050405020304" pitchFamily="18" charset="0"/>
            </a:endParaRPr>
          </a:p>
          <a:p>
            <a:pPr algn="l">
              <a:lnSpc>
                <a:spcPts val="2360"/>
              </a:lnSpc>
              <a:spcBef>
                <a:spcPts val="0"/>
              </a:spcBef>
              <a:spcAft>
                <a:spcPts val="0"/>
              </a:spcAft>
              <a:buClrTx/>
              <a:buSzTx/>
              <a:buFont typeface="+mj-ea"/>
            </a:pPr>
            <a:r>
              <a:rPr lang="en-US" altLang="zh-CN" sz="1700" b="1">
                <a:latin typeface="仿宋" panose="02010609060101010101" charset="-122"/>
                <a:ea typeface="仿宋" panose="02010609060101010101" charset="-122"/>
                <a:cs typeface="Times New Roman" panose="02020603050405020304" pitchFamily="18" charset="0"/>
              </a:rPr>
              <a:t>  </a:t>
            </a:r>
            <a:r>
              <a:rPr lang="zh-CN" sz="1700" b="1">
                <a:latin typeface="仿宋" panose="02010609060101010101" charset="-122"/>
                <a:ea typeface="仿宋" panose="02010609060101010101" charset="-122"/>
                <a:cs typeface="Times New Roman" panose="02020603050405020304" pitchFamily="18" charset="0"/>
              </a:rPr>
              <a:t>④</a:t>
            </a:r>
            <a:r>
              <a:rPr lang="en-US" altLang="zh-CN" sz="1700" b="1">
                <a:latin typeface="仿宋" panose="02010609060101010101" charset="-122"/>
                <a:ea typeface="仿宋" panose="02010609060101010101" charset="-122"/>
                <a:cs typeface="Times New Roman" panose="02020603050405020304" pitchFamily="18" charset="0"/>
              </a:rPr>
              <a:t> </a:t>
            </a:r>
            <a:r>
              <a:rPr lang="zh-CN" sz="1700" b="1">
                <a:latin typeface="Times New Roman" panose="02020603050405020304" pitchFamily="18" charset="0"/>
                <a:ea typeface="仿宋" panose="02010609060101010101" charset="-122"/>
                <a:cs typeface="Times New Roman" panose="02020603050405020304" pitchFamily="18" charset="0"/>
              </a:rPr>
              <a:t>观察测试过程的模拟演示，了解荧光测试的原理和各光学元件的主要功能</a:t>
            </a:r>
            <a:r>
              <a:rPr lang="zh-CN" sz="1800" b="1">
                <a:latin typeface="Times New Roman" panose="02020603050405020304" pitchFamily="18" charset="0"/>
                <a:ea typeface="仿宋" panose="02010609060101010101" charset="-122"/>
                <a:cs typeface="Times New Roman" panose="02020603050405020304" pitchFamily="18" charset="0"/>
              </a:rPr>
              <a:t>。</a:t>
            </a:r>
            <a:endParaRPr lang="zh-CN" sz="1800" b="1">
              <a:latin typeface="Times New Roman" panose="02020603050405020304" pitchFamily="18" charset="0"/>
              <a:ea typeface="仿宋" panose="02010609060101010101" charset="-122"/>
              <a:cs typeface="Times New Roman" panose="02020603050405020304" pitchFamily="18" charset="0"/>
            </a:endParaRPr>
          </a:p>
        </p:txBody>
      </p:sp>
      <p:sp>
        <p:nvSpPr>
          <p:cNvPr id="14" name="Rectangle 2"/>
          <p:cNvSpPr txBox="1">
            <a:spLocks noChangeArrowheads="1"/>
          </p:cNvSpPr>
          <p:nvPr/>
        </p:nvSpPr>
        <p:spPr bwMode="auto">
          <a:xfrm>
            <a:off x="925523" y="1"/>
            <a:ext cx="7302500" cy="108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实 验</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内</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容</a:t>
            </a:r>
            <a:endParaRPr kumimoji="0" lang="zh-CN" altLang="en-US" sz="48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endParaRPr>
          </a:p>
        </p:txBody>
      </p:sp>
      <p:grpSp>
        <p:nvGrpSpPr>
          <p:cNvPr id="4" name="组合 3"/>
          <p:cNvGrpSpPr/>
          <p:nvPr/>
        </p:nvGrpSpPr>
        <p:grpSpPr>
          <a:xfrm>
            <a:off x="414020" y="3263265"/>
            <a:ext cx="8214360" cy="2917190"/>
            <a:chOff x="1304" y="5627"/>
            <a:chExt cx="11894" cy="3654"/>
          </a:xfrm>
        </p:grpSpPr>
        <p:pic>
          <p:nvPicPr>
            <p:cNvPr id="79" name="图片 34"/>
            <p:cNvPicPr>
              <a:picLocks noChangeAspect="1"/>
            </p:cNvPicPr>
            <p:nvPr/>
          </p:nvPicPr>
          <p:blipFill>
            <a:blip r:embed="rId1"/>
            <a:stretch>
              <a:fillRect/>
            </a:stretch>
          </p:blipFill>
          <p:spPr>
            <a:xfrm>
              <a:off x="1304" y="5627"/>
              <a:ext cx="5883" cy="3653"/>
            </a:xfrm>
            <a:prstGeom prst="rect">
              <a:avLst/>
            </a:prstGeom>
            <a:noFill/>
            <a:ln>
              <a:noFill/>
            </a:ln>
          </p:spPr>
        </p:pic>
        <p:pic>
          <p:nvPicPr>
            <p:cNvPr id="80" name="图片 35"/>
            <p:cNvPicPr>
              <a:picLocks noChangeAspect="1"/>
            </p:cNvPicPr>
            <p:nvPr/>
          </p:nvPicPr>
          <p:blipFill>
            <a:blip r:embed="rId2"/>
            <a:stretch>
              <a:fillRect/>
            </a:stretch>
          </p:blipFill>
          <p:spPr>
            <a:xfrm>
              <a:off x="7314" y="5627"/>
              <a:ext cx="5885" cy="3654"/>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Rectangle 2"/>
          <p:cNvSpPr txBox="1">
            <a:spLocks noChangeArrowheads="1"/>
          </p:cNvSpPr>
          <p:nvPr/>
        </p:nvSpPr>
        <p:spPr bwMode="auto">
          <a:xfrm>
            <a:off x="925523" y="1"/>
            <a:ext cx="7302500" cy="108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实 验</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内</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容</a:t>
            </a:r>
            <a:endParaRPr kumimoji="0" lang="zh-CN" altLang="en-US" sz="48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endParaRPr>
          </a:p>
        </p:txBody>
      </p:sp>
      <p:sp>
        <p:nvSpPr>
          <p:cNvPr id="100" name="文本框 99"/>
          <p:cNvSpPr txBox="1"/>
          <p:nvPr/>
        </p:nvSpPr>
        <p:spPr>
          <a:xfrm>
            <a:off x="609600" y="1280160"/>
            <a:ext cx="8204835" cy="3599815"/>
          </a:xfrm>
          <a:prstGeom prst="rect">
            <a:avLst/>
          </a:prstGeom>
          <a:noFill/>
          <a:ln w="9525">
            <a:noFill/>
          </a:ln>
        </p:spPr>
        <p:txBody>
          <a:bodyPr wrap="square">
            <a:spAutoFit/>
          </a:bodyPr>
          <a:p>
            <a:pPr>
              <a:lnSpc>
                <a:spcPts val="2360"/>
              </a:lnSpc>
              <a:spcBef>
                <a:spcPts val="0"/>
              </a:spcBef>
              <a:spcAft>
                <a:spcPts val="600"/>
              </a:spcAft>
              <a:buClrTx/>
              <a:buSzTx/>
              <a:buFont typeface="+mj-ea"/>
            </a:pPr>
            <a:r>
              <a:rPr lang="en-US" altLang="zh-CN" sz="1800" b="1">
                <a:solidFill>
                  <a:srgbClr val="C00000"/>
                </a:solidFill>
                <a:ea typeface="仿宋" panose="02010609060101010101" charset="-122"/>
              </a:rPr>
              <a:t>4. </a:t>
            </a:r>
            <a:r>
              <a:rPr lang="zh-CN" altLang="en-US" sz="1800" b="1">
                <a:solidFill>
                  <a:srgbClr val="C00000"/>
                </a:solidFill>
                <a:ea typeface="仿宋" panose="02010609060101010101" charset="-122"/>
              </a:rPr>
              <a:t>氙灯激发下</a:t>
            </a:r>
            <a:r>
              <a:rPr lang="zh-CN" sz="1800" b="1">
                <a:solidFill>
                  <a:srgbClr val="C00000"/>
                </a:solidFill>
                <a:ea typeface="仿宋" panose="02010609060101010101" charset="-122"/>
              </a:rPr>
              <a:t>荧光粉激发光谱与发射光谱测量</a:t>
            </a:r>
            <a:endParaRPr lang="zh-CN" sz="1800" b="1">
              <a:solidFill>
                <a:srgbClr val="C00000"/>
              </a:solidFill>
              <a:ea typeface="仿宋" panose="02010609060101010101" charset="-122"/>
            </a:endParaRPr>
          </a:p>
          <a:p>
            <a:pPr marL="285750" indent="-285750" algn="l">
              <a:lnSpc>
                <a:spcPts val="2360"/>
              </a:lnSpc>
              <a:spcBef>
                <a:spcPts val="0"/>
              </a:spcBef>
              <a:spcAft>
                <a:spcPts val="0"/>
              </a:spcAft>
              <a:buClrTx/>
              <a:buSzTx/>
              <a:buFont typeface="Wingdings" panose="05000000000000000000" charset="0"/>
              <a:buChar char="Ø"/>
            </a:pPr>
            <a:r>
              <a:rPr lang="zh-CN" sz="1700" b="1" u="sng">
                <a:solidFill>
                  <a:srgbClr val="C00000"/>
                </a:solidFill>
                <a:latin typeface="黑体" panose="02010609060101010101" pitchFamily="49" charset="-122"/>
                <a:ea typeface="黑体" panose="02010609060101010101" pitchFamily="49" charset="-122"/>
                <a:sym typeface="+mn-ea"/>
              </a:rPr>
              <a:t>激发光谱</a:t>
            </a:r>
            <a:r>
              <a:rPr lang="zh-CN" sz="1700" b="1">
                <a:ea typeface="仿宋" panose="02010609060101010101" charset="-122"/>
                <a:sym typeface="+mn-ea"/>
              </a:rPr>
              <a:t>是指发光材料在不同的波长激发下，该材料的某一波长的发光谱线的强度与激发波长的关系。</a:t>
            </a:r>
            <a:endParaRPr lang="zh-CN" sz="1700" b="1">
              <a:ea typeface="仿宋" panose="02010609060101010101" charset="-122"/>
              <a:sym typeface="+mn-ea"/>
            </a:endParaRPr>
          </a:p>
          <a:p>
            <a:pPr marL="285750" indent="-285750" algn="l">
              <a:lnSpc>
                <a:spcPts val="2360"/>
              </a:lnSpc>
              <a:spcBef>
                <a:spcPts val="0"/>
              </a:spcBef>
              <a:spcAft>
                <a:spcPts val="800"/>
              </a:spcAft>
              <a:buClrTx/>
              <a:buSzTx/>
              <a:buFont typeface="Wingdings" panose="05000000000000000000" charset="0"/>
              <a:buChar char="Ø"/>
            </a:pPr>
            <a:r>
              <a:rPr lang="zh-CN" sz="1700" b="1" u="sng">
                <a:solidFill>
                  <a:srgbClr val="C00000"/>
                </a:solidFill>
                <a:latin typeface="黑体" panose="02010609060101010101" pitchFamily="49" charset="-122"/>
                <a:ea typeface="黑体" panose="02010609060101010101" pitchFamily="49" charset="-122"/>
                <a:sym typeface="+mn-ea"/>
              </a:rPr>
              <a:t>发射光谱</a:t>
            </a:r>
            <a:r>
              <a:rPr lang="zh-CN" sz="1700" b="1">
                <a:ea typeface="仿宋" panose="02010609060101010101" charset="-122"/>
                <a:sym typeface="+mn-ea"/>
              </a:rPr>
              <a:t>是指在某一特定波长激发下，所发射的不同波长的光的强度和能量分布。</a:t>
            </a:r>
            <a:endParaRPr lang="zh-CN" sz="1700" b="1">
              <a:ea typeface="仿宋" panose="02010609060101010101" charset="-122"/>
              <a:sym typeface="+mn-ea"/>
            </a:endParaRPr>
          </a:p>
          <a:p>
            <a:pPr algn="l">
              <a:lnSpc>
                <a:spcPts val="2360"/>
              </a:lnSpc>
              <a:spcBef>
                <a:spcPts val="0"/>
              </a:spcBef>
              <a:spcAft>
                <a:spcPts val="0"/>
              </a:spcAft>
              <a:buClrTx/>
              <a:buSzTx/>
              <a:buFont typeface="Wingdings" panose="05000000000000000000" charset="0"/>
            </a:pPr>
            <a:r>
              <a:rPr lang="en-US" altLang="zh-CN" sz="1700">
                <a:latin typeface="仿宋" panose="02010609060101010101" charset="-122"/>
                <a:ea typeface="仿宋" panose="02010609060101010101" charset="-122"/>
                <a:cs typeface="Times New Roman" panose="02020603050405020304" pitchFamily="18" charset="0"/>
              </a:rPr>
              <a:t>  </a:t>
            </a:r>
            <a:r>
              <a:rPr lang="zh-CN" sz="1700" b="1">
                <a:latin typeface="仿宋" panose="02010609060101010101" charset="-122"/>
                <a:ea typeface="仿宋" panose="02010609060101010101" charset="-122"/>
                <a:cs typeface="Times New Roman" panose="02020603050405020304" pitchFamily="18" charset="0"/>
              </a:rPr>
              <a:t>①</a:t>
            </a:r>
            <a:r>
              <a:rPr lang="en-US" altLang="zh-CN" sz="1700" b="1">
                <a:latin typeface="仿宋" panose="02010609060101010101" charset="-122"/>
                <a:ea typeface="仿宋" panose="02010609060101010101" charset="-122"/>
                <a:cs typeface="Times New Roman" panose="02020603050405020304" pitchFamily="18" charset="0"/>
              </a:rPr>
              <a:t> </a:t>
            </a:r>
            <a:r>
              <a:rPr lang="zh-CN" sz="1700" b="1">
                <a:latin typeface="Times New Roman" panose="02020603050405020304" pitchFamily="18" charset="0"/>
                <a:ea typeface="仿宋" panose="02010609060101010101" charset="-122"/>
                <a:cs typeface="Times New Roman" panose="02020603050405020304" pitchFamily="18" charset="0"/>
              </a:rPr>
              <a:t>将样品装入光谱仪的固体样品池中，并将样品池装入样品架，放入光谱仪；</a:t>
            </a:r>
            <a:endParaRPr lang="zh-CN" sz="1700" b="1">
              <a:latin typeface="Times New Roman" panose="02020603050405020304" pitchFamily="18" charset="0"/>
              <a:ea typeface="仿宋" panose="02010609060101010101" charset="-122"/>
              <a:cs typeface="Times New Roman" panose="02020603050405020304" pitchFamily="18" charset="0"/>
            </a:endParaRPr>
          </a:p>
          <a:p>
            <a:pPr>
              <a:lnSpc>
                <a:spcPts val="2360"/>
              </a:lnSpc>
              <a:spcBef>
                <a:spcPts val="0"/>
              </a:spcBef>
              <a:spcAft>
                <a:spcPts val="0"/>
              </a:spcAft>
              <a:buClrTx/>
              <a:buSzTx/>
              <a:buFont typeface="+mj-ea"/>
            </a:pPr>
            <a:r>
              <a:rPr lang="zh-CN" sz="1700" b="1">
                <a:latin typeface="Times New Roman" panose="02020603050405020304" pitchFamily="18" charset="0"/>
                <a:ea typeface="仿宋" panose="02010609060101010101" charset="-122"/>
                <a:cs typeface="Times New Roman" panose="02020603050405020304" pitchFamily="18" charset="0"/>
              </a:rPr>
              <a:t> </a:t>
            </a:r>
            <a:r>
              <a:rPr lang="en-US" altLang="zh-CN" sz="1700" b="1">
                <a:latin typeface="Times New Roman" panose="02020603050405020304" pitchFamily="18" charset="0"/>
                <a:ea typeface="仿宋" panose="02010609060101010101" charset="-122"/>
                <a:cs typeface="Times New Roman" panose="02020603050405020304" pitchFamily="18" charset="0"/>
              </a:rPr>
              <a:t>   </a:t>
            </a:r>
            <a:r>
              <a:rPr lang="zh-CN" sz="1700" b="1">
                <a:latin typeface="仿宋" panose="02010609060101010101" charset="-122"/>
                <a:ea typeface="仿宋" panose="02010609060101010101" charset="-122"/>
                <a:cs typeface="Times New Roman" panose="02020603050405020304" pitchFamily="18" charset="0"/>
              </a:rPr>
              <a:t>②</a:t>
            </a:r>
            <a:r>
              <a:rPr lang="en-US" altLang="zh-CN" sz="1700" b="1">
                <a:latin typeface="仿宋" panose="02010609060101010101" charset="-122"/>
                <a:ea typeface="仿宋" panose="02010609060101010101" charset="-122"/>
                <a:cs typeface="Times New Roman" panose="02020603050405020304" pitchFamily="18" charset="0"/>
              </a:rPr>
              <a:t> </a:t>
            </a:r>
            <a:r>
              <a:rPr lang="zh-CN" sz="1700" b="1">
                <a:latin typeface="Times New Roman" panose="02020603050405020304" pitchFamily="18" charset="0"/>
                <a:ea typeface="仿宋" panose="02010609060101010101" charset="-122"/>
                <a:cs typeface="Times New Roman" panose="02020603050405020304" pitchFamily="18" charset="0"/>
              </a:rPr>
              <a:t>在光谱仪控制界面打开氙灯灯源，设置激发和发射端狭缝至2.5 nm；</a:t>
            </a:r>
            <a:endParaRPr lang="zh-CN" sz="1700" b="1">
              <a:latin typeface="Times New Roman" panose="02020603050405020304" pitchFamily="18" charset="0"/>
              <a:ea typeface="仿宋" panose="02010609060101010101" charset="-122"/>
              <a:cs typeface="Times New Roman" panose="02020603050405020304" pitchFamily="18" charset="0"/>
            </a:endParaRPr>
          </a:p>
          <a:p>
            <a:pPr>
              <a:lnSpc>
                <a:spcPts val="2360"/>
              </a:lnSpc>
              <a:spcBef>
                <a:spcPts val="0"/>
              </a:spcBef>
              <a:spcAft>
                <a:spcPts val="0"/>
              </a:spcAft>
              <a:buClrTx/>
              <a:buSzTx/>
              <a:buFont typeface="+mj-ea"/>
            </a:pPr>
            <a:r>
              <a:rPr lang="zh-CN" sz="1700" b="1">
                <a:latin typeface="Times New Roman" panose="02020603050405020304" pitchFamily="18" charset="0"/>
                <a:ea typeface="仿宋" panose="02010609060101010101" charset="-122"/>
                <a:cs typeface="Times New Roman" panose="02020603050405020304" pitchFamily="18" charset="0"/>
              </a:rPr>
              <a:t> </a:t>
            </a:r>
            <a:r>
              <a:rPr lang="en-US" altLang="zh-CN" sz="1700" b="1">
                <a:latin typeface="Times New Roman" panose="02020603050405020304" pitchFamily="18" charset="0"/>
                <a:ea typeface="仿宋" panose="02010609060101010101" charset="-122"/>
                <a:cs typeface="Times New Roman" panose="02020603050405020304" pitchFamily="18" charset="0"/>
              </a:rPr>
              <a:t>   </a:t>
            </a:r>
            <a:r>
              <a:rPr lang="zh-CN" sz="1700" b="1">
                <a:latin typeface="仿宋" panose="02010609060101010101" charset="-122"/>
                <a:ea typeface="仿宋" panose="02010609060101010101" charset="-122"/>
                <a:cs typeface="Times New Roman" panose="02020603050405020304" pitchFamily="18" charset="0"/>
              </a:rPr>
              <a:t>③</a:t>
            </a:r>
            <a:r>
              <a:rPr lang="en-US" altLang="zh-CN" sz="1700" b="1">
                <a:latin typeface="仿宋" panose="02010609060101010101" charset="-122"/>
                <a:ea typeface="仿宋" panose="02010609060101010101" charset="-122"/>
                <a:cs typeface="Times New Roman" panose="02020603050405020304" pitchFamily="18" charset="0"/>
              </a:rPr>
              <a:t> </a:t>
            </a:r>
            <a:r>
              <a:rPr lang="zh-CN" sz="1700" b="1">
                <a:latin typeface="Times New Roman" panose="02020603050405020304" pitchFamily="18" charset="0"/>
                <a:ea typeface="仿宋" panose="02010609060101010101" charset="-122"/>
                <a:cs typeface="Times New Roman" panose="02020603050405020304" pitchFamily="18" charset="0"/>
              </a:rPr>
              <a:t>进行发射光谱测试；</a:t>
            </a:r>
            <a:endParaRPr lang="zh-CN" sz="1700" b="1">
              <a:latin typeface="Times New Roman" panose="02020603050405020304" pitchFamily="18" charset="0"/>
              <a:ea typeface="仿宋" panose="02010609060101010101" charset="-122"/>
              <a:cs typeface="Times New Roman" panose="02020603050405020304" pitchFamily="18" charset="0"/>
            </a:endParaRPr>
          </a:p>
          <a:p>
            <a:pPr>
              <a:lnSpc>
                <a:spcPts val="2360"/>
              </a:lnSpc>
              <a:spcBef>
                <a:spcPts val="0"/>
              </a:spcBef>
              <a:spcAft>
                <a:spcPts val="0"/>
              </a:spcAft>
              <a:buClrTx/>
              <a:buSzTx/>
              <a:buFont typeface="+mj-ea"/>
            </a:pPr>
            <a:r>
              <a:rPr lang="zh-CN" sz="1700" b="1">
                <a:latin typeface="Times New Roman" panose="02020603050405020304" pitchFamily="18" charset="0"/>
                <a:ea typeface="仿宋" panose="02010609060101010101" charset="-122"/>
                <a:cs typeface="Times New Roman" panose="02020603050405020304" pitchFamily="18" charset="0"/>
              </a:rPr>
              <a:t> </a:t>
            </a:r>
            <a:r>
              <a:rPr lang="en-US" altLang="zh-CN" sz="1700" b="1">
                <a:latin typeface="Times New Roman" panose="02020603050405020304" pitchFamily="18" charset="0"/>
                <a:ea typeface="仿宋" panose="02010609060101010101" charset="-122"/>
                <a:cs typeface="Times New Roman" panose="02020603050405020304" pitchFamily="18" charset="0"/>
              </a:rPr>
              <a:t>   </a:t>
            </a:r>
            <a:r>
              <a:rPr lang="zh-CN" sz="1700" b="1">
                <a:latin typeface="仿宋" panose="02010609060101010101" charset="-122"/>
                <a:ea typeface="仿宋" panose="02010609060101010101" charset="-122"/>
                <a:cs typeface="Times New Roman" panose="02020603050405020304" pitchFamily="18" charset="0"/>
              </a:rPr>
              <a:t>④</a:t>
            </a:r>
            <a:r>
              <a:rPr lang="en-US" altLang="zh-CN" sz="1700" b="1">
                <a:latin typeface="仿宋" panose="02010609060101010101" charset="-122"/>
                <a:ea typeface="仿宋" panose="02010609060101010101" charset="-122"/>
                <a:cs typeface="Times New Roman" panose="02020603050405020304" pitchFamily="18" charset="0"/>
              </a:rPr>
              <a:t> </a:t>
            </a:r>
            <a:r>
              <a:rPr lang="zh-CN" sz="1700" b="1">
                <a:latin typeface="Times New Roman" panose="02020603050405020304" pitchFamily="18" charset="0"/>
                <a:ea typeface="仿宋" panose="02010609060101010101" charset="-122"/>
                <a:cs typeface="Times New Roman" panose="02020603050405020304" pitchFamily="18" charset="0"/>
              </a:rPr>
              <a:t>学习使用光谱仪的游标、缩放、寻峰按钮，做好相应记录；</a:t>
            </a:r>
            <a:endParaRPr lang="zh-CN" sz="1700" b="1">
              <a:latin typeface="Times New Roman" panose="02020603050405020304" pitchFamily="18" charset="0"/>
              <a:ea typeface="仿宋" panose="02010609060101010101" charset="-122"/>
              <a:cs typeface="Times New Roman" panose="02020603050405020304" pitchFamily="18" charset="0"/>
            </a:endParaRPr>
          </a:p>
          <a:p>
            <a:pPr>
              <a:lnSpc>
                <a:spcPts val="2360"/>
              </a:lnSpc>
              <a:spcBef>
                <a:spcPts val="0"/>
              </a:spcBef>
              <a:spcAft>
                <a:spcPts val="0"/>
              </a:spcAft>
              <a:buClrTx/>
              <a:buSzTx/>
              <a:buFont typeface="+mj-ea"/>
            </a:pPr>
            <a:r>
              <a:rPr lang="zh-CN" sz="1700" b="1">
                <a:latin typeface="Times New Roman" panose="02020603050405020304" pitchFamily="18" charset="0"/>
                <a:ea typeface="仿宋" panose="02010609060101010101" charset="-122"/>
                <a:cs typeface="Times New Roman" panose="02020603050405020304" pitchFamily="18" charset="0"/>
              </a:rPr>
              <a:t> </a:t>
            </a:r>
            <a:r>
              <a:rPr lang="en-US" altLang="zh-CN" sz="1700" b="1">
                <a:latin typeface="Times New Roman" panose="02020603050405020304" pitchFamily="18" charset="0"/>
                <a:ea typeface="仿宋" panose="02010609060101010101" charset="-122"/>
                <a:cs typeface="Times New Roman" panose="02020603050405020304" pitchFamily="18" charset="0"/>
              </a:rPr>
              <a:t>   </a:t>
            </a:r>
            <a:r>
              <a:rPr lang="zh-CN" sz="1700" b="1">
                <a:latin typeface="仿宋" panose="02010609060101010101" charset="-122"/>
                <a:ea typeface="仿宋" panose="02010609060101010101" charset="-122"/>
                <a:cs typeface="Times New Roman" panose="02020603050405020304" pitchFamily="18" charset="0"/>
              </a:rPr>
              <a:t>⑤</a:t>
            </a:r>
            <a:r>
              <a:rPr lang="en-US" altLang="zh-CN" sz="1700" b="1">
                <a:latin typeface="仿宋" panose="02010609060101010101" charset="-122"/>
                <a:ea typeface="仿宋" panose="02010609060101010101" charset="-122"/>
                <a:cs typeface="Times New Roman" panose="02020603050405020304" pitchFamily="18" charset="0"/>
              </a:rPr>
              <a:t> </a:t>
            </a:r>
            <a:r>
              <a:rPr lang="zh-CN" sz="1700" b="1">
                <a:latin typeface="Times New Roman" panose="02020603050405020304" pitchFamily="18" charset="0"/>
                <a:ea typeface="仿宋" panose="02010609060101010101" charset="-122"/>
                <a:cs typeface="Times New Roman" panose="02020603050405020304" pitchFamily="18" charset="0"/>
              </a:rPr>
              <a:t>进行激发光谱测试；</a:t>
            </a:r>
            <a:endParaRPr lang="zh-CN" sz="1700" b="1">
              <a:latin typeface="Times New Roman" panose="02020603050405020304" pitchFamily="18" charset="0"/>
              <a:ea typeface="仿宋" panose="02010609060101010101" charset="-122"/>
              <a:cs typeface="Times New Roman" panose="02020603050405020304" pitchFamily="18" charset="0"/>
            </a:endParaRPr>
          </a:p>
          <a:p>
            <a:pPr>
              <a:lnSpc>
                <a:spcPts val="2360"/>
              </a:lnSpc>
              <a:spcBef>
                <a:spcPts val="0"/>
              </a:spcBef>
              <a:spcAft>
                <a:spcPts val="0"/>
              </a:spcAft>
              <a:buClrTx/>
              <a:buSzTx/>
              <a:buFont typeface="+mj-ea"/>
            </a:pPr>
            <a:r>
              <a:rPr lang="zh-CN" sz="1700" b="1">
                <a:latin typeface="Times New Roman" panose="02020603050405020304" pitchFamily="18" charset="0"/>
                <a:ea typeface="仿宋" panose="02010609060101010101" charset="-122"/>
                <a:cs typeface="Times New Roman" panose="02020603050405020304" pitchFamily="18" charset="0"/>
              </a:rPr>
              <a:t> </a:t>
            </a:r>
            <a:r>
              <a:rPr lang="en-US" altLang="zh-CN" sz="1700" b="1">
                <a:latin typeface="Times New Roman" panose="02020603050405020304" pitchFamily="18" charset="0"/>
                <a:ea typeface="仿宋" panose="02010609060101010101" charset="-122"/>
                <a:cs typeface="Times New Roman" panose="02020603050405020304" pitchFamily="18" charset="0"/>
              </a:rPr>
              <a:t>   </a:t>
            </a:r>
            <a:r>
              <a:rPr lang="zh-CN" sz="1700" b="1">
                <a:latin typeface="仿宋" panose="02010609060101010101" charset="-122"/>
                <a:ea typeface="仿宋" panose="02010609060101010101" charset="-122"/>
                <a:cs typeface="Times New Roman" panose="02020603050405020304" pitchFamily="18" charset="0"/>
              </a:rPr>
              <a:t>⑥</a:t>
            </a:r>
            <a:r>
              <a:rPr lang="en-US" altLang="zh-CN" sz="1700" b="1">
                <a:latin typeface="仿宋" panose="02010609060101010101" charset="-122"/>
                <a:ea typeface="仿宋" panose="02010609060101010101" charset="-122"/>
                <a:cs typeface="Times New Roman" panose="02020603050405020304" pitchFamily="18" charset="0"/>
              </a:rPr>
              <a:t> </a:t>
            </a:r>
            <a:r>
              <a:rPr lang="zh-CN" sz="1700" b="1">
                <a:latin typeface="Times New Roman" panose="02020603050405020304" pitchFamily="18" charset="0"/>
                <a:ea typeface="仿宋" panose="02010609060101010101" charset="-122"/>
                <a:cs typeface="Times New Roman" panose="02020603050405020304" pitchFamily="18" charset="0"/>
              </a:rPr>
              <a:t>再次选择发射光谱测试功能，进行精细测试；</a:t>
            </a:r>
            <a:endParaRPr lang="zh-CN" sz="1700" b="1">
              <a:latin typeface="Times New Roman" panose="02020603050405020304" pitchFamily="18" charset="0"/>
              <a:ea typeface="仿宋" panose="02010609060101010101" charset="-122"/>
              <a:cs typeface="Times New Roman" panose="02020603050405020304" pitchFamily="18" charset="0"/>
            </a:endParaRPr>
          </a:p>
          <a:p>
            <a:pPr>
              <a:lnSpc>
                <a:spcPts val="2360"/>
              </a:lnSpc>
              <a:spcBef>
                <a:spcPts val="0"/>
              </a:spcBef>
              <a:spcAft>
                <a:spcPts val="0"/>
              </a:spcAft>
              <a:buClrTx/>
              <a:buSzTx/>
              <a:buFont typeface="+mj-ea"/>
            </a:pPr>
            <a:r>
              <a:rPr lang="zh-CN" sz="1700" b="1">
                <a:latin typeface="Times New Roman" panose="02020603050405020304" pitchFamily="18" charset="0"/>
                <a:ea typeface="仿宋" panose="02010609060101010101" charset="-122"/>
                <a:cs typeface="Times New Roman" panose="02020603050405020304" pitchFamily="18" charset="0"/>
              </a:rPr>
              <a:t> </a:t>
            </a:r>
            <a:r>
              <a:rPr lang="en-US" altLang="zh-CN" sz="1700" b="1">
                <a:latin typeface="Times New Roman" panose="02020603050405020304" pitchFamily="18" charset="0"/>
                <a:ea typeface="仿宋" panose="02010609060101010101" charset="-122"/>
                <a:cs typeface="Times New Roman" panose="02020603050405020304" pitchFamily="18" charset="0"/>
              </a:rPr>
              <a:t>   </a:t>
            </a:r>
            <a:r>
              <a:rPr lang="zh-CN" sz="1700" b="1">
                <a:latin typeface="仿宋" panose="02010609060101010101" charset="-122"/>
                <a:ea typeface="仿宋" panose="02010609060101010101" charset="-122"/>
                <a:cs typeface="Times New Roman" panose="02020603050405020304" pitchFamily="18" charset="0"/>
              </a:rPr>
              <a:t>⑦</a:t>
            </a:r>
            <a:r>
              <a:rPr lang="en-US" altLang="zh-CN" sz="1700" b="1">
                <a:latin typeface="仿宋" panose="02010609060101010101" charset="-122"/>
                <a:ea typeface="仿宋" panose="02010609060101010101" charset="-122"/>
                <a:cs typeface="Times New Roman" panose="02020603050405020304" pitchFamily="18" charset="0"/>
              </a:rPr>
              <a:t> </a:t>
            </a:r>
            <a:r>
              <a:rPr lang="zh-CN" sz="1700" b="1">
                <a:latin typeface="Times New Roman" panose="02020603050405020304" pitchFamily="18" charset="0"/>
                <a:ea typeface="仿宋" panose="02010609060101010101" charset="-122"/>
                <a:cs typeface="Times New Roman" panose="02020603050405020304" pitchFamily="18" charset="0"/>
              </a:rPr>
              <a:t>对光谱进行观测，记录发射峰峰位，发射峰强度，将标记好的光谱保存输出。</a:t>
            </a:r>
            <a:endParaRPr lang="zh-CN" sz="1700" b="1">
              <a:latin typeface="Times New Roman" panose="02020603050405020304" pitchFamily="18" charset="0"/>
              <a:ea typeface="仿宋" panose="02010609060101010101" charset="-122"/>
              <a:cs typeface="Times New Roman" panose="02020603050405020304" pitchFamily="18" charset="0"/>
            </a:endParaRPr>
          </a:p>
        </p:txBody>
      </p:sp>
      <p:grpSp>
        <p:nvGrpSpPr>
          <p:cNvPr id="11" name="组合 10"/>
          <p:cNvGrpSpPr/>
          <p:nvPr/>
        </p:nvGrpSpPr>
        <p:grpSpPr>
          <a:xfrm>
            <a:off x="675005" y="4888230"/>
            <a:ext cx="7628255" cy="1599565"/>
            <a:chOff x="168" y="6514"/>
            <a:chExt cx="13923" cy="3172"/>
          </a:xfrm>
        </p:grpSpPr>
        <p:pic>
          <p:nvPicPr>
            <p:cNvPr id="8" name="图片 14" descr="F:\J.课程建设\国家虚拟仿真实验项目\01、固体发光光谱测试实验脚本\191224省虚仿项目申报\虚拟与现实设备对照图\荧光光谱仪（虚拟）.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168" y="6514"/>
              <a:ext cx="4708" cy="3171"/>
            </a:xfrm>
            <a:prstGeom prst="rect">
              <a:avLst/>
            </a:prstGeom>
            <a:noFill/>
            <a:ln>
              <a:noFill/>
            </a:ln>
          </p:spPr>
        </p:pic>
        <p:pic>
          <p:nvPicPr>
            <p:cNvPr id="9" name="图片 8"/>
            <p:cNvPicPr>
              <a:picLocks noChangeAspect="1"/>
            </p:cNvPicPr>
            <p:nvPr/>
          </p:nvPicPr>
          <p:blipFill>
            <a:blip r:embed="rId2"/>
            <a:srcRect l="7837" r="8578"/>
            <a:stretch>
              <a:fillRect/>
            </a:stretch>
          </p:blipFill>
          <p:spPr>
            <a:xfrm>
              <a:off x="9695" y="6514"/>
              <a:ext cx="4397" cy="3172"/>
            </a:xfrm>
            <a:prstGeom prst="rect">
              <a:avLst/>
            </a:prstGeom>
            <a:noFill/>
            <a:ln w="9525">
              <a:noFill/>
            </a:ln>
          </p:spPr>
        </p:pic>
        <p:pic>
          <p:nvPicPr>
            <p:cNvPr id="10" name="图片 9"/>
            <p:cNvPicPr>
              <a:picLocks noChangeAspect="1"/>
            </p:cNvPicPr>
            <p:nvPr/>
          </p:nvPicPr>
          <p:blipFill>
            <a:blip r:embed="rId3"/>
            <a:srcRect r="10275"/>
            <a:stretch>
              <a:fillRect/>
            </a:stretch>
          </p:blipFill>
          <p:spPr>
            <a:xfrm>
              <a:off x="4971" y="6522"/>
              <a:ext cx="4618" cy="3150"/>
            </a:xfrm>
            <a:prstGeom prst="rect">
              <a:avLst/>
            </a:prstGeom>
            <a:noFill/>
            <a:ln w="9525">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Rectangle 2"/>
          <p:cNvSpPr txBox="1">
            <a:spLocks noChangeArrowheads="1"/>
          </p:cNvSpPr>
          <p:nvPr/>
        </p:nvSpPr>
        <p:spPr bwMode="auto">
          <a:xfrm>
            <a:off x="925523" y="1"/>
            <a:ext cx="7302500" cy="108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实 验 目 的</a:t>
            </a:r>
            <a:r>
              <a:rPr kumimoji="0" lang="zh-CN" altLang="en-US" sz="48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endParaRPr kumimoji="0" lang="zh-CN" altLang="en-US" sz="48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endParaRPr>
          </a:p>
        </p:txBody>
      </p:sp>
      <p:sp>
        <p:nvSpPr>
          <p:cNvPr id="12" name="Rectangle 3"/>
          <p:cNvSpPr txBox="1">
            <a:spLocks noChangeArrowheads="1"/>
          </p:cNvSpPr>
          <p:nvPr/>
        </p:nvSpPr>
        <p:spPr>
          <a:xfrm>
            <a:off x="539812" y="1771715"/>
            <a:ext cx="8139305" cy="42678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40000"/>
              </a:lnSpc>
              <a:spcBef>
                <a:spcPct val="90000"/>
              </a:spcBef>
              <a:buClr>
                <a:srgbClr val="00CC99"/>
              </a:buClr>
              <a:buSzPct val="110000"/>
              <a:buFont typeface="Wingdings" panose="05000000000000000000" pitchFamily="2" charset="2"/>
              <a:buBlip>
                <a:blip r:embed="rId1"/>
              </a:buBlip>
              <a:tabLst>
                <a:tab pos="566420" algn="l"/>
              </a:tabLst>
              <a:defRPr/>
            </a:pPr>
            <a:r>
              <a:rPr lang="zh-CN" sz="2400">
                <a:latin typeface="黑体" panose="02010609060101010101" pitchFamily="49" charset="-122"/>
                <a:ea typeface="黑体" panose="02010609060101010101" pitchFamily="49" charset="-122"/>
                <a:sym typeface="+mn-ea"/>
              </a:rPr>
              <a:t>掌握固相法制备上转换荧光粉的步骤和仪器使用方法。</a:t>
            </a:r>
            <a:endParaRPr lang="en-US" sz="2400">
              <a:latin typeface="黑体" panose="02010609060101010101" pitchFamily="49" charset="-122"/>
              <a:ea typeface="黑体" panose="02010609060101010101" pitchFamily="49" charset="-122"/>
              <a:sym typeface="+mn-ea"/>
            </a:endParaRPr>
          </a:p>
          <a:p>
            <a:pPr marL="457200" indent="-457200">
              <a:lnSpc>
                <a:spcPct val="140000"/>
              </a:lnSpc>
              <a:spcBef>
                <a:spcPct val="90000"/>
              </a:spcBef>
              <a:buClr>
                <a:srgbClr val="00CC99"/>
              </a:buClr>
              <a:buSzPct val="110000"/>
              <a:buFont typeface="Wingdings" panose="05000000000000000000" pitchFamily="2" charset="2"/>
              <a:buBlip>
                <a:blip r:embed="rId1"/>
              </a:buBlip>
              <a:tabLst>
                <a:tab pos="566420" algn="l"/>
              </a:tabLst>
              <a:defRPr/>
            </a:pPr>
            <a:r>
              <a:rPr lang="zh-CN" sz="2400">
                <a:latin typeface="黑体" panose="02010609060101010101" pitchFamily="49" charset="-122"/>
                <a:ea typeface="黑体" panose="02010609060101010101" pitchFamily="49" charset="-122"/>
                <a:sym typeface="+mn-ea"/>
              </a:rPr>
              <a:t>熟悉激发光谱和发射光谱测量的参数设置和操作流程。</a:t>
            </a:r>
            <a:endParaRPr lang="zh-CN" altLang="en-US" sz="2400" b="1" dirty="0" smtClean="0">
              <a:latin typeface="黑体" panose="02010609060101010101" pitchFamily="49" charset="-122"/>
              <a:ea typeface="黑体" panose="02010609060101010101" pitchFamily="49" charset="-122"/>
            </a:endParaRPr>
          </a:p>
          <a:p>
            <a:pPr marL="457200" indent="-457200">
              <a:lnSpc>
                <a:spcPct val="140000"/>
              </a:lnSpc>
              <a:spcBef>
                <a:spcPct val="90000"/>
              </a:spcBef>
              <a:buClr>
                <a:srgbClr val="00CC99"/>
              </a:buClr>
              <a:buSzPct val="110000"/>
              <a:buFont typeface="Wingdings" panose="05000000000000000000" pitchFamily="2" charset="2"/>
              <a:buBlip>
                <a:blip r:embed="rId1"/>
              </a:buBlip>
              <a:tabLst>
                <a:tab pos="356870" algn="l"/>
              </a:tabLst>
              <a:defRPr/>
            </a:pPr>
            <a:r>
              <a:rPr lang="zh-CN" sz="2400">
                <a:latin typeface="黑体" panose="02010609060101010101" pitchFamily="49" charset="-122"/>
                <a:ea typeface="黑体" panose="02010609060101010101" pitchFamily="49" charset="-122"/>
                <a:sym typeface="+mn-ea"/>
              </a:rPr>
              <a:t>掌握稀土离子上转换发光的基本原理及其荧光发射光谱测试分析方法。</a:t>
            </a:r>
            <a:endParaRPr lang="zh-CN" sz="2400">
              <a:latin typeface="黑体" panose="02010609060101010101" pitchFamily="49" charset="-122"/>
              <a:ea typeface="黑体" panose="02010609060101010101" pitchFamily="49" charset="-122"/>
              <a:sym typeface="+mn-ea"/>
            </a:endParaRPr>
          </a:p>
          <a:p>
            <a:pPr marL="457200" indent="-457200">
              <a:lnSpc>
                <a:spcPct val="140000"/>
              </a:lnSpc>
              <a:spcBef>
                <a:spcPct val="90000"/>
              </a:spcBef>
              <a:buClr>
                <a:srgbClr val="00CC99"/>
              </a:buClr>
              <a:buSzPct val="110000"/>
              <a:buFont typeface="Wingdings" panose="05000000000000000000" pitchFamily="2" charset="2"/>
              <a:buBlip>
                <a:blip r:embed="rId1"/>
              </a:buBlip>
              <a:tabLst>
                <a:tab pos="356870" algn="l"/>
              </a:tabLst>
              <a:defRPr/>
            </a:pPr>
            <a:r>
              <a:rPr lang="zh-CN" sz="2400">
                <a:latin typeface="黑体" panose="02010609060101010101" pitchFamily="49" charset="-122"/>
                <a:ea typeface="黑体" panose="02010609060101010101" pitchFamily="49" charset="-122"/>
                <a:sym typeface="+mn-ea"/>
              </a:rPr>
              <a:t>激发学生从事发光材料开发和应用等相关工作的激情和兴趣。</a:t>
            </a:r>
            <a:endParaRPr lang="en-US" altLang="zh-CN" sz="2400" b="1" dirty="0" smtClean="0">
              <a:latin typeface="黑体" panose="02010609060101010101" pitchFamily="49" charset="-122"/>
              <a:ea typeface="黑体" panose="02010609060101010101" pitchFamily="49"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Rectangle 2"/>
          <p:cNvSpPr txBox="1">
            <a:spLocks noChangeArrowheads="1"/>
          </p:cNvSpPr>
          <p:nvPr/>
        </p:nvSpPr>
        <p:spPr bwMode="auto">
          <a:xfrm>
            <a:off x="925523" y="1"/>
            <a:ext cx="7302500" cy="108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实 验</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内</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容</a:t>
            </a:r>
            <a:endParaRPr kumimoji="0" lang="zh-CN" altLang="en-US" sz="48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endParaRPr>
          </a:p>
        </p:txBody>
      </p:sp>
      <p:sp>
        <p:nvSpPr>
          <p:cNvPr id="4" name="文本框 3"/>
          <p:cNvSpPr txBox="1"/>
          <p:nvPr/>
        </p:nvSpPr>
        <p:spPr>
          <a:xfrm>
            <a:off x="611505" y="1269365"/>
            <a:ext cx="4804410" cy="393700"/>
          </a:xfrm>
          <a:prstGeom prst="rect">
            <a:avLst/>
          </a:prstGeom>
          <a:noFill/>
          <a:ln w="28575">
            <a:noFill/>
          </a:ln>
        </p:spPr>
        <p:txBody>
          <a:bodyPr wrap="none" anchor="t">
            <a:spAutoFit/>
          </a:bodyPr>
          <a:p>
            <a:pPr>
              <a:lnSpc>
                <a:spcPts val="2360"/>
              </a:lnSpc>
              <a:spcBef>
                <a:spcPts val="0"/>
              </a:spcBef>
              <a:spcAft>
                <a:spcPts val="800"/>
              </a:spcAft>
              <a:buClrTx/>
              <a:buSzTx/>
              <a:buFont typeface="+mj-ea"/>
            </a:pPr>
            <a:r>
              <a:rPr lang="en-US" altLang="zh-CN" sz="1800" b="1">
                <a:solidFill>
                  <a:srgbClr val="C00000"/>
                </a:solidFill>
                <a:ea typeface="仿宋" panose="02010609060101010101" charset="-122"/>
                <a:sym typeface="+mn-ea"/>
              </a:rPr>
              <a:t>4. </a:t>
            </a:r>
            <a:r>
              <a:rPr lang="zh-CN" altLang="en-US" sz="1800" b="1">
                <a:solidFill>
                  <a:srgbClr val="C00000"/>
                </a:solidFill>
                <a:ea typeface="仿宋" panose="02010609060101010101" charset="-122"/>
                <a:sym typeface="+mn-ea"/>
              </a:rPr>
              <a:t>氙灯激发下</a:t>
            </a:r>
            <a:r>
              <a:rPr lang="zh-CN" sz="1800" b="1">
                <a:solidFill>
                  <a:srgbClr val="C00000"/>
                </a:solidFill>
                <a:ea typeface="仿宋" panose="02010609060101010101" charset="-122"/>
                <a:sym typeface="+mn-ea"/>
              </a:rPr>
              <a:t>荧光粉激发光谱与发射光谱测量</a:t>
            </a:r>
            <a:endParaRPr lang="zh-CN" altLang="en-US" sz="1800" b="1" dirty="0">
              <a:solidFill>
                <a:srgbClr val="C00000"/>
              </a:solidFill>
              <a:latin typeface="黑体" panose="02010609060101010101" pitchFamily="49" charset="-122"/>
              <a:ea typeface="仿宋" panose="02010609060101010101" charset="-122"/>
              <a:sym typeface="+mn-ea"/>
            </a:endParaRPr>
          </a:p>
        </p:txBody>
      </p:sp>
      <p:sp>
        <p:nvSpPr>
          <p:cNvPr id="10" name="文本框 9"/>
          <p:cNvSpPr txBox="1"/>
          <p:nvPr/>
        </p:nvSpPr>
        <p:spPr>
          <a:xfrm>
            <a:off x="971550" y="1661160"/>
            <a:ext cx="2445385" cy="393700"/>
          </a:xfrm>
          <a:prstGeom prst="rect">
            <a:avLst/>
          </a:prstGeom>
          <a:noFill/>
          <a:ln w="28575">
            <a:noFill/>
          </a:ln>
        </p:spPr>
        <p:txBody>
          <a:bodyPr wrap="square" anchor="t">
            <a:spAutoFit/>
          </a:bodyPr>
          <a:p>
            <a:pPr marL="285750" indent="-285750" algn="l">
              <a:lnSpc>
                <a:spcPts val="2360"/>
              </a:lnSpc>
              <a:spcBef>
                <a:spcPts val="0"/>
              </a:spcBef>
              <a:spcAft>
                <a:spcPts val="0"/>
              </a:spcAft>
              <a:buClrTx/>
              <a:buSzTx/>
              <a:buFont typeface="Wingdings" panose="05000000000000000000" charset="0"/>
              <a:buChar char="Ø"/>
            </a:pPr>
            <a:r>
              <a:rPr lang="zh-CN" sz="1700" b="1" u="sng">
                <a:solidFill>
                  <a:schemeClr val="tx1"/>
                </a:solidFill>
                <a:latin typeface="黑体" panose="02010609060101010101" pitchFamily="49" charset="-122"/>
                <a:ea typeface="黑体" panose="02010609060101010101" pitchFamily="49" charset="-122"/>
                <a:sym typeface="+mn-ea"/>
              </a:rPr>
              <a:t>光谱仪操作软件介绍</a:t>
            </a:r>
            <a:endParaRPr lang="zh-CN" sz="1700" b="1" u="sng">
              <a:solidFill>
                <a:schemeClr val="tx1"/>
              </a:solidFill>
              <a:latin typeface="黑体" panose="02010609060101010101" pitchFamily="49" charset="-122"/>
              <a:ea typeface="黑体" panose="02010609060101010101" pitchFamily="49" charset="-122"/>
              <a:sym typeface="+mn-ea"/>
            </a:endParaRPr>
          </a:p>
        </p:txBody>
      </p:sp>
      <p:grpSp>
        <p:nvGrpSpPr>
          <p:cNvPr id="15" name="组合 14"/>
          <p:cNvGrpSpPr/>
          <p:nvPr/>
        </p:nvGrpSpPr>
        <p:grpSpPr>
          <a:xfrm>
            <a:off x="1173480" y="2127885"/>
            <a:ext cx="6746240" cy="4296410"/>
            <a:chOff x="1643" y="3357"/>
            <a:chExt cx="10942" cy="7212"/>
          </a:xfrm>
        </p:grpSpPr>
        <p:grpSp>
          <p:nvGrpSpPr>
            <p:cNvPr id="9" name="组合 8"/>
            <p:cNvGrpSpPr/>
            <p:nvPr/>
          </p:nvGrpSpPr>
          <p:grpSpPr>
            <a:xfrm>
              <a:off x="1643" y="3357"/>
              <a:ext cx="10943" cy="7213"/>
              <a:chOff x="1530" y="2905"/>
              <a:chExt cx="10943" cy="7213"/>
            </a:xfrm>
          </p:grpSpPr>
          <p:pic>
            <p:nvPicPr>
              <p:cNvPr id="42" name="图片 42" descr="C:\Users\ADMINI~1\AppData\Local\Temp\1576903853(1).png"/>
              <p:cNvPicPr>
                <a:picLocks noChangeAspect="1" noChangeArrowheads="1"/>
              </p:cNvPicPr>
              <p:nvPr/>
            </p:nvPicPr>
            <p:blipFill>
              <a:blip r:embed="rId1" cstate="print">
                <a:extLst>
                  <a:ext uri="{28A0092B-C50C-407E-A947-70E740481C1C}">
                    <a14:useLocalDpi xmlns:a14="http://schemas.microsoft.com/office/drawing/2010/main" val="0"/>
                  </a:ext>
                </a:extLst>
              </a:blip>
              <a:srcRect l="13379" t="15124" r="14578" b="6702"/>
              <a:stretch>
                <a:fillRect/>
              </a:stretch>
            </p:blipFill>
            <p:spPr>
              <a:xfrm>
                <a:off x="1530" y="2905"/>
                <a:ext cx="10943" cy="7213"/>
              </a:xfrm>
              <a:prstGeom prst="rect">
                <a:avLst/>
              </a:prstGeom>
              <a:noFill/>
              <a:ln>
                <a:noFill/>
              </a:ln>
            </p:spPr>
          </p:pic>
          <p:sp>
            <p:nvSpPr>
              <p:cNvPr id="16" name="文本框 15"/>
              <p:cNvSpPr txBox="1"/>
              <p:nvPr/>
            </p:nvSpPr>
            <p:spPr>
              <a:xfrm>
                <a:off x="5500" y="2905"/>
                <a:ext cx="3721" cy="566"/>
              </a:xfrm>
              <a:prstGeom prst="rect">
                <a:avLst/>
              </a:prstGeom>
              <a:noFill/>
            </p:spPr>
            <p:txBody>
              <a:bodyPr wrap="square" rtlCol="0" anchor="t">
                <a:spAutoFit/>
              </a:bodyPr>
              <a:p>
                <a:r>
                  <a:rPr lang="zh-CN" altLang="zh-CN" sz="1600" b="1" kern="100" noProof="0" dirty="0" smtClean="0">
                    <a:solidFill>
                      <a:srgbClr val="FF0000"/>
                    </a:solidFill>
                    <a:highlight>
                      <a:srgbClr val="FFFF00"/>
                    </a:highlight>
                    <a:latin typeface="Calibri" panose="020F0502020204030204"/>
                    <a:ea typeface="宋体" panose="02010600030101010101" pitchFamily="2" charset="-122"/>
                    <a:cs typeface="Times New Roman" panose="02020603050405020304"/>
                    <a:sym typeface="+mn-ea"/>
                  </a:rPr>
                  <a:t>光谱仪软件操作界面</a:t>
                </a:r>
                <a:endParaRPr lang="zh-CN" altLang="zh-CN" sz="1600" b="1" kern="100" noProof="0" dirty="0" smtClean="0">
                  <a:solidFill>
                    <a:srgbClr val="FF0000"/>
                  </a:solidFill>
                  <a:highlight>
                    <a:srgbClr val="FFFF00"/>
                  </a:highlight>
                  <a:latin typeface="Calibri" panose="020F0502020204030204"/>
                  <a:ea typeface="宋体" panose="02010600030101010101" pitchFamily="2" charset="-122"/>
                  <a:cs typeface="Times New Roman" panose="02020603050405020304"/>
                  <a:sym typeface="+mn-ea"/>
                </a:endParaRPr>
              </a:p>
            </p:txBody>
          </p:sp>
          <p:sp>
            <p:nvSpPr>
              <p:cNvPr id="5" name="文本框 4"/>
              <p:cNvSpPr txBox="1"/>
              <p:nvPr/>
            </p:nvSpPr>
            <p:spPr>
              <a:xfrm>
                <a:off x="9241" y="4069"/>
                <a:ext cx="1695" cy="566"/>
              </a:xfrm>
              <a:prstGeom prst="rect">
                <a:avLst/>
              </a:prstGeom>
              <a:noFill/>
            </p:spPr>
            <p:txBody>
              <a:bodyPr wrap="square" rtlCol="0" anchor="t">
                <a:spAutoFit/>
              </a:bodyPr>
              <a:p>
                <a:r>
                  <a:rPr lang="zh-CN" altLang="zh-CN" sz="1600" kern="100" noProof="0" dirty="0" smtClean="0">
                    <a:highlight>
                      <a:srgbClr val="FFFF00"/>
                    </a:highlight>
                    <a:latin typeface="Calibri" panose="020F0502020204030204"/>
                    <a:ea typeface="宋体" panose="02010600030101010101" pitchFamily="2" charset="-122"/>
                    <a:cs typeface="Times New Roman" panose="02020603050405020304"/>
                    <a:sym typeface="+mn-ea"/>
                  </a:rPr>
                  <a:t>光源选择</a:t>
                </a:r>
                <a:endParaRPr lang="zh-CN" altLang="zh-CN" sz="1600" kern="100" noProof="0" dirty="0" smtClean="0">
                  <a:highlight>
                    <a:srgbClr val="FFFF00"/>
                  </a:highlight>
                  <a:latin typeface="Calibri" panose="020F0502020204030204"/>
                  <a:ea typeface="宋体" panose="02010600030101010101" pitchFamily="2" charset="-122"/>
                  <a:cs typeface="Times New Roman" panose="02020603050405020304"/>
                  <a:sym typeface="+mn-ea"/>
                </a:endParaRPr>
              </a:p>
            </p:txBody>
          </p:sp>
          <p:sp>
            <p:nvSpPr>
              <p:cNvPr id="6" name="文本框 5"/>
              <p:cNvSpPr txBox="1"/>
              <p:nvPr/>
            </p:nvSpPr>
            <p:spPr>
              <a:xfrm>
                <a:off x="9081" y="6407"/>
                <a:ext cx="2143" cy="566"/>
              </a:xfrm>
              <a:prstGeom prst="rect">
                <a:avLst/>
              </a:prstGeom>
              <a:noFill/>
            </p:spPr>
            <p:txBody>
              <a:bodyPr wrap="square" rtlCol="0" anchor="t">
                <a:spAutoFit/>
              </a:bodyPr>
              <a:p>
                <a:r>
                  <a:rPr lang="zh-CN" altLang="zh-CN" sz="1600" kern="100" noProof="0" dirty="0" smtClean="0">
                    <a:highlight>
                      <a:srgbClr val="FFFF00"/>
                    </a:highlight>
                    <a:latin typeface="Calibri" panose="020F0502020204030204"/>
                    <a:ea typeface="宋体" panose="02010600030101010101" pitchFamily="2" charset="-122"/>
                    <a:cs typeface="Times New Roman" panose="02020603050405020304"/>
                    <a:sym typeface="+mn-ea"/>
                  </a:rPr>
                  <a:t>探测器选择</a:t>
                </a:r>
                <a:endParaRPr lang="zh-CN" altLang="zh-CN" sz="1600" kern="100" noProof="0" dirty="0" smtClean="0">
                  <a:highlight>
                    <a:srgbClr val="FFFF00"/>
                  </a:highlight>
                  <a:latin typeface="Calibri" panose="020F0502020204030204"/>
                  <a:ea typeface="宋体" panose="02010600030101010101" pitchFamily="2" charset="-122"/>
                  <a:cs typeface="Times New Roman" panose="02020603050405020304"/>
                  <a:sym typeface="+mn-ea"/>
                </a:endParaRPr>
              </a:p>
            </p:txBody>
          </p:sp>
          <p:sp>
            <p:nvSpPr>
              <p:cNvPr id="7" name="文本框 6"/>
              <p:cNvSpPr txBox="1"/>
              <p:nvPr/>
            </p:nvSpPr>
            <p:spPr>
              <a:xfrm>
                <a:off x="6417" y="6342"/>
                <a:ext cx="1804" cy="566"/>
              </a:xfrm>
              <a:prstGeom prst="rect">
                <a:avLst/>
              </a:prstGeom>
              <a:noFill/>
            </p:spPr>
            <p:txBody>
              <a:bodyPr wrap="square" rtlCol="0" anchor="t">
                <a:spAutoFit/>
              </a:bodyPr>
              <a:p>
                <a:r>
                  <a:rPr lang="zh-CN" altLang="zh-CN" sz="1600" kern="100" noProof="0" dirty="0" smtClean="0">
                    <a:highlight>
                      <a:srgbClr val="FFFF00"/>
                    </a:highlight>
                    <a:latin typeface="Calibri" panose="020F0502020204030204"/>
                    <a:ea typeface="宋体" panose="02010600030101010101" pitchFamily="2" charset="-122"/>
                    <a:cs typeface="Times New Roman" panose="02020603050405020304"/>
                    <a:sym typeface="+mn-ea"/>
                  </a:rPr>
                  <a:t>狭缝设置</a:t>
                </a:r>
                <a:endParaRPr lang="zh-CN" altLang="zh-CN" sz="1600" kern="100" noProof="0" dirty="0" smtClean="0">
                  <a:highlight>
                    <a:srgbClr val="FFFF00"/>
                  </a:highlight>
                  <a:latin typeface="Calibri" panose="020F0502020204030204"/>
                  <a:ea typeface="宋体" panose="02010600030101010101" pitchFamily="2" charset="-122"/>
                  <a:cs typeface="Times New Roman" panose="02020603050405020304"/>
                  <a:sym typeface="+mn-ea"/>
                </a:endParaRPr>
              </a:p>
            </p:txBody>
          </p:sp>
          <p:sp>
            <p:nvSpPr>
              <p:cNvPr id="8" name="圆角矩形 7"/>
              <p:cNvSpPr/>
              <p:nvPr/>
            </p:nvSpPr>
            <p:spPr>
              <a:xfrm>
                <a:off x="1796" y="3699"/>
                <a:ext cx="567" cy="453"/>
              </a:xfrm>
              <a:prstGeom prst="roundRect">
                <a:avLst/>
              </a:prstGeom>
              <a:ln w="38100">
                <a:solidFill>
                  <a:srgbClr val="FFFF00"/>
                </a:solidFill>
              </a:ln>
            </p:spPr>
            <p:txBody>
              <a:bodyPr wrap="square">
                <a:spAutoFit/>
              </a:bodyPr>
              <a:p>
                <a:pPr algn="just">
                  <a:spcAft>
                    <a:spcPts val="0"/>
                  </a:spcAft>
                </a:pPr>
                <a:endParaRPr lang="zh-CN" altLang="zh-CN" sz="2800" b="1" kern="100" dirty="0">
                  <a:solidFill>
                    <a:schemeClr val="tx1"/>
                  </a:solidFill>
                  <a:latin typeface="+mn-ea"/>
                  <a:ea typeface="+mn-ea"/>
                  <a:cs typeface="+mn-ea"/>
                </a:endParaRPr>
              </a:p>
            </p:txBody>
          </p:sp>
          <p:sp>
            <p:nvSpPr>
              <p:cNvPr id="100" name="文本框 99"/>
              <p:cNvSpPr txBox="1"/>
              <p:nvPr/>
            </p:nvSpPr>
            <p:spPr>
              <a:xfrm>
                <a:off x="1757" y="4295"/>
                <a:ext cx="3351" cy="1393"/>
              </a:xfrm>
              <a:prstGeom prst="rect">
                <a:avLst/>
              </a:prstGeom>
              <a:noFill/>
              <a:ln w="9525">
                <a:noFill/>
              </a:ln>
            </p:spPr>
            <p:txBody>
              <a:bodyPr wrap="square">
                <a:spAutoFit/>
              </a:bodyPr>
              <a:p>
                <a:pPr algn="l">
                  <a:buClrTx/>
                  <a:buSzTx/>
                  <a:buFontTx/>
                </a:pPr>
                <a:r>
                  <a:rPr lang="zh-CN" altLang="zh-CN" sz="1600" kern="100" noProof="0" dirty="0" smtClean="0">
                    <a:highlight>
                      <a:srgbClr val="FFFF00"/>
                    </a:highlight>
                    <a:latin typeface="Calibri" panose="020F0502020204030204"/>
                    <a:ea typeface="宋体" panose="02010600030101010101" pitchFamily="2" charset="-122"/>
                    <a:cs typeface="Times New Roman" panose="02020603050405020304"/>
                  </a:rPr>
                  <a:t>点击此按钮，</a:t>
                </a:r>
                <a:r>
                  <a:rPr lang="zh-CN" altLang="zh-CN" sz="1600" kern="100" noProof="0" dirty="0" smtClean="0">
                    <a:highlight>
                      <a:srgbClr val="FFFF00"/>
                    </a:highlight>
                    <a:latin typeface="Calibri" panose="020F0502020204030204"/>
                    <a:ea typeface="宋体" panose="02010600030101010101" pitchFamily="2" charset="-122"/>
                    <a:cs typeface="Times New Roman" panose="02020603050405020304"/>
                  </a:rPr>
                  <a:t>进行光源、探测器选择与狭缝设置</a:t>
                </a:r>
                <a:endParaRPr lang="zh-CN" altLang="zh-CN" sz="1600" kern="100" noProof="0" dirty="0" smtClean="0">
                  <a:highlight>
                    <a:srgbClr val="FFFF00"/>
                  </a:highlight>
                  <a:latin typeface="Calibri" panose="020F0502020204030204"/>
                  <a:cs typeface="Times New Roman" panose="02020603050405020304"/>
                </a:endParaRPr>
              </a:p>
            </p:txBody>
          </p:sp>
        </p:grpSp>
        <p:sp>
          <p:nvSpPr>
            <p:cNvPr id="2" name="矩形 1"/>
            <p:cNvSpPr/>
            <p:nvPr/>
          </p:nvSpPr>
          <p:spPr>
            <a:xfrm>
              <a:off x="6179" y="5513"/>
              <a:ext cx="2382" cy="454"/>
            </a:xfrm>
            <a:prstGeom prst="rect">
              <a:avLst/>
            </a:prstGeom>
          </p:spPr>
          <p:txBody>
            <a:bodyPr wrap="square">
              <a:spAutoFit/>
            </a:bodyPr>
            <a:p>
              <a:pPr algn="just">
                <a:spcAft>
                  <a:spcPts val="0"/>
                </a:spcAft>
              </a:pPr>
              <a:endParaRPr lang="zh-CN" altLang="zh-CN" sz="2800" b="1" kern="100" dirty="0">
                <a:solidFill>
                  <a:schemeClr val="tx1"/>
                </a:solidFill>
                <a:latin typeface="+mn-ea"/>
                <a:ea typeface="+mn-ea"/>
                <a:cs typeface="+mn-ea"/>
              </a:endParaRPr>
            </a:p>
          </p:txBody>
        </p:sp>
        <p:sp>
          <p:nvSpPr>
            <p:cNvPr id="3" name="矩形 2"/>
            <p:cNvSpPr/>
            <p:nvPr/>
          </p:nvSpPr>
          <p:spPr>
            <a:xfrm>
              <a:off x="6066" y="5442"/>
              <a:ext cx="2608" cy="1247"/>
            </a:xfrm>
            <a:prstGeom prst="rect">
              <a:avLst/>
            </a:prstGeom>
            <a:ln w="38100">
              <a:solidFill>
                <a:srgbClr val="DC2097"/>
              </a:solidFill>
            </a:ln>
          </p:spPr>
          <p:txBody>
            <a:bodyPr wrap="square">
              <a:spAutoFit/>
            </a:bodyPr>
            <a:p>
              <a:pPr algn="just">
                <a:spcAft>
                  <a:spcPts val="0"/>
                </a:spcAft>
              </a:pPr>
              <a:endParaRPr lang="zh-CN" altLang="zh-CN" sz="2800" b="1" kern="100" dirty="0">
                <a:solidFill>
                  <a:schemeClr val="tx1"/>
                </a:solidFill>
                <a:latin typeface="+mn-ea"/>
                <a:ea typeface="+mn-ea"/>
                <a:cs typeface="+mn-ea"/>
              </a:endParaRPr>
            </a:p>
          </p:txBody>
        </p:sp>
        <p:sp>
          <p:nvSpPr>
            <p:cNvPr id="11" name="矩形 10"/>
            <p:cNvSpPr/>
            <p:nvPr/>
          </p:nvSpPr>
          <p:spPr>
            <a:xfrm>
              <a:off x="8901" y="5132"/>
              <a:ext cx="2495" cy="822"/>
            </a:xfrm>
            <a:prstGeom prst="rect">
              <a:avLst/>
            </a:prstGeom>
            <a:ln w="38100">
              <a:solidFill>
                <a:srgbClr val="DC2097"/>
              </a:solidFill>
            </a:ln>
          </p:spPr>
          <p:txBody>
            <a:bodyPr wrap="square">
              <a:spAutoFit/>
            </a:bodyPr>
            <a:p>
              <a:pPr algn="just">
                <a:spcAft>
                  <a:spcPts val="0"/>
                </a:spcAft>
              </a:pPr>
              <a:endParaRPr lang="zh-CN" altLang="zh-CN" sz="2800" b="1" kern="100" dirty="0">
                <a:solidFill>
                  <a:schemeClr val="tx1"/>
                </a:solidFill>
                <a:latin typeface="+mn-ea"/>
                <a:ea typeface="+mn-ea"/>
                <a:cs typeface="+mn-ea"/>
              </a:endParaRPr>
            </a:p>
          </p:txBody>
        </p:sp>
        <p:sp>
          <p:nvSpPr>
            <p:cNvPr id="13" name="矩形 12"/>
            <p:cNvSpPr/>
            <p:nvPr/>
          </p:nvSpPr>
          <p:spPr>
            <a:xfrm>
              <a:off x="8903" y="6052"/>
              <a:ext cx="2495" cy="822"/>
            </a:xfrm>
            <a:prstGeom prst="rect">
              <a:avLst/>
            </a:prstGeom>
            <a:ln w="38100">
              <a:solidFill>
                <a:srgbClr val="DC2097"/>
              </a:solidFill>
            </a:ln>
          </p:spPr>
          <p:txBody>
            <a:bodyPr wrap="square">
              <a:spAutoFit/>
            </a:bodyPr>
            <a:p>
              <a:pPr algn="just">
                <a:spcAft>
                  <a:spcPts val="0"/>
                </a:spcAft>
              </a:pPr>
              <a:endParaRPr lang="zh-CN" altLang="zh-CN" sz="2800" b="1" kern="100" dirty="0">
                <a:solidFill>
                  <a:schemeClr val="tx1"/>
                </a:solidFill>
                <a:latin typeface="+mn-ea"/>
                <a:ea typeface="+mn-ea"/>
                <a:cs typeface="+mn-ea"/>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11505" y="1269365"/>
            <a:ext cx="4804410" cy="393700"/>
          </a:xfrm>
          <a:prstGeom prst="rect">
            <a:avLst/>
          </a:prstGeom>
          <a:noFill/>
          <a:ln w="28575">
            <a:noFill/>
          </a:ln>
        </p:spPr>
        <p:txBody>
          <a:bodyPr wrap="none" anchor="t">
            <a:spAutoFit/>
          </a:bodyPr>
          <a:p>
            <a:pPr>
              <a:lnSpc>
                <a:spcPts val="2360"/>
              </a:lnSpc>
              <a:spcBef>
                <a:spcPts val="0"/>
              </a:spcBef>
              <a:spcAft>
                <a:spcPts val="800"/>
              </a:spcAft>
              <a:buClrTx/>
              <a:buSzTx/>
              <a:buFont typeface="+mj-ea"/>
            </a:pPr>
            <a:r>
              <a:rPr lang="en-US" altLang="zh-CN" sz="1800" b="1">
                <a:solidFill>
                  <a:srgbClr val="C00000"/>
                </a:solidFill>
                <a:ea typeface="仿宋" panose="02010609060101010101" charset="-122"/>
                <a:sym typeface="+mn-ea"/>
              </a:rPr>
              <a:t>4. </a:t>
            </a:r>
            <a:r>
              <a:rPr lang="zh-CN" altLang="en-US" sz="1800" b="1">
                <a:solidFill>
                  <a:srgbClr val="C00000"/>
                </a:solidFill>
                <a:ea typeface="仿宋" panose="02010609060101010101" charset="-122"/>
                <a:sym typeface="+mn-ea"/>
              </a:rPr>
              <a:t>氙灯激发下</a:t>
            </a:r>
            <a:r>
              <a:rPr lang="zh-CN" sz="1800" b="1">
                <a:solidFill>
                  <a:srgbClr val="C00000"/>
                </a:solidFill>
                <a:ea typeface="仿宋" panose="02010609060101010101" charset="-122"/>
                <a:sym typeface="+mn-ea"/>
              </a:rPr>
              <a:t>荧光粉激发光谱与发射光谱测量</a:t>
            </a:r>
            <a:endParaRPr lang="zh-CN" altLang="en-US" sz="1800" b="1" dirty="0">
              <a:solidFill>
                <a:srgbClr val="C00000"/>
              </a:solidFill>
              <a:latin typeface="黑体" panose="02010609060101010101" pitchFamily="49" charset="-122"/>
              <a:ea typeface="仿宋" panose="02010609060101010101" charset="-122"/>
              <a:sym typeface="+mn-ea"/>
            </a:endParaRPr>
          </a:p>
        </p:txBody>
      </p:sp>
      <p:sp>
        <p:nvSpPr>
          <p:cNvPr id="10" name="文本框 9"/>
          <p:cNvSpPr txBox="1"/>
          <p:nvPr/>
        </p:nvSpPr>
        <p:spPr>
          <a:xfrm>
            <a:off x="971550" y="1661160"/>
            <a:ext cx="2445385" cy="393700"/>
          </a:xfrm>
          <a:prstGeom prst="rect">
            <a:avLst/>
          </a:prstGeom>
          <a:noFill/>
          <a:ln w="28575">
            <a:noFill/>
          </a:ln>
        </p:spPr>
        <p:txBody>
          <a:bodyPr wrap="square" anchor="t">
            <a:spAutoFit/>
          </a:bodyPr>
          <a:p>
            <a:pPr marL="285750" indent="-285750" algn="l">
              <a:lnSpc>
                <a:spcPts val="2360"/>
              </a:lnSpc>
              <a:spcBef>
                <a:spcPts val="0"/>
              </a:spcBef>
              <a:spcAft>
                <a:spcPts val="0"/>
              </a:spcAft>
              <a:buClrTx/>
              <a:buSzTx/>
              <a:buFont typeface="Wingdings" panose="05000000000000000000" charset="0"/>
              <a:buChar char="Ø"/>
            </a:pPr>
            <a:r>
              <a:rPr lang="zh-CN" sz="1700" b="1" u="sng">
                <a:solidFill>
                  <a:schemeClr val="tx1"/>
                </a:solidFill>
                <a:latin typeface="黑体" panose="02010609060101010101" pitchFamily="49" charset="-122"/>
                <a:ea typeface="黑体" panose="02010609060101010101" pitchFamily="49" charset="-122"/>
                <a:sym typeface="+mn-ea"/>
              </a:rPr>
              <a:t>光谱仪操作软件介绍</a:t>
            </a:r>
            <a:endParaRPr lang="zh-CN" sz="1700" b="1" u="sng">
              <a:solidFill>
                <a:schemeClr val="tx1"/>
              </a:solidFill>
              <a:latin typeface="黑体" panose="02010609060101010101" pitchFamily="49" charset="-122"/>
              <a:ea typeface="黑体" panose="02010609060101010101" pitchFamily="49" charset="-122"/>
              <a:sym typeface="+mn-ea"/>
            </a:endParaRPr>
          </a:p>
        </p:txBody>
      </p:sp>
      <p:sp>
        <p:nvSpPr>
          <p:cNvPr id="14" name="Rectangle 2"/>
          <p:cNvSpPr txBox="1">
            <a:spLocks noChangeArrowheads="1"/>
          </p:cNvSpPr>
          <p:nvPr/>
        </p:nvSpPr>
        <p:spPr bwMode="auto">
          <a:xfrm>
            <a:off x="925523" y="1"/>
            <a:ext cx="7302500" cy="108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实 验</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内</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容</a:t>
            </a:r>
            <a:endParaRPr kumimoji="0" lang="zh-CN" altLang="en-US" sz="48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endParaRPr>
          </a:p>
        </p:txBody>
      </p:sp>
      <p:grpSp>
        <p:nvGrpSpPr>
          <p:cNvPr id="3" name="组合 2"/>
          <p:cNvGrpSpPr/>
          <p:nvPr/>
        </p:nvGrpSpPr>
        <p:grpSpPr>
          <a:xfrm>
            <a:off x="1135380" y="2137410"/>
            <a:ext cx="6751320" cy="4340860"/>
            <a:chOff x="1662" y="3303"/>
            <a:chExt cx="11149" cy="7324"/>
          </a:xfrm>
        </p:grpSpPr>
        <p:pic>
          <p:nvPicPr>
            <p:cNvPr id="44" name="图片 44" descr="C:\Users\ADMINI~1\AppData\Local\Temp\1576907250(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1662" y="3303"/>
              <a:ext cx="11149" cy="7324"/>
            </a:xfrm>
            <a:prstGeom prst="rect">
              <a:avLst/>
            </a:prstGeom>
            <a:noFill/>
            <a:ln>
              <a:noFill/>
            </a:ln>
          </p:spPr>
        </p:pic>
        <p:sp>
          <p:nvSpPr>
            <p:cNvPr id="16" name="文本框 15"/>
            <p:cNvSpPr txBox="1"/>
            <p:nvPr/>
          </p:nvSpPr>
          <p:spPr>
            <a:xfrm>
              <a:off x="5613" y="3357"/>
              <a:ext cx="3697" cy="569"/>
            </a:xfrm>
            <a:prstGeom prst="rect">
              <a:avLst/>
            </a:prstGeom>
            <a:noFill/>
          </p:spPr>
          <p:txBody>
            <a:bodyPr wrap="square" rtlCol="0" anchor="t">
              <a:spAutoFit/>
            </a:bodyPr>
            <a:p>
              <a:r>
                <a:rPr lang="zh-CN" altLang="zh-CN" sz="1600" b="1" kern="100" noProof="0" dirty="0" smtClean="0">
                  <a:solidFill>
                    <a:srgbClr val="FF0000"/>
                  </a:solidFill>
                  <a:highlight>
                    <a:srgbClr val="FFFF00"/>
                  </a:highlight>
                  <a:latin typeface="Calibri" panose="020F0502020204030204"/>
                  <a:ea typeface="宋体" panose="02010600030101010101" pitchFamily="2" charset="-122"/>
                  <a:cs typeface="Times New Roman" panose="02020603050405020304"/>
                  <a:sym typeface="+mn-ea"/>
                </a:rPr>
                <a:t>光谱仪软件操作界面</a:t>
              </a:r>
              <a:endParaRPr lang="zh-CN" altLang="zh-CN" sz="1600" b="1" kern="100" noProof="0" dirty="0" smtClean="0">
                <a:solidFill>
                  <a:srgbClr val="FF0000"/>
                </a:solidFill>
                <a:highlight>
                  <a:srgbClr val="FFFF00"/>
                </a:highlight>
                <a:latin typeface="Calibri" panose="020F0502020204030204"/>
                <a:ea typeface="宋体" panose="02010600030101010101" pitchFamily="2" charset="-122"/>
                <a:cs typeface="Times New Roman" panose="02020603050405020304"/>
                <a:sym typeface="+mn-ea"/>
              </a:endParaRPr>
            </a:p>
          </p:txBody>
        </p:sp>
        <p:sp>
          <p:nvSpPr>
            <p:cNvPr id="8" name="圆角矩形 7"/>
            <p:cNvSpPr/>
            <p:nvPr/>
          </p:nvSpPr>
          <p:spPr>
            <a:xfrm>
              <a:off x="2361" y="4138"/>
              <a:ext cx="567" cy="453"/>
            </a:xfrm>
            <a:prstGeom prst="roundRect">
              <a:avLst/>
            </a:prstGeom>
            <a:ln w="38100">
              <a:solidFill>
                <a:srgbClr val="FFFF00"/>
              </a:solidFill>
            </a:ln>
          </p:spPr>
          <p:txBody>
            <a:bodyPr wrap="square">
              <a:spAutoFit/>
            </a:bodyPr>
            <a:p>
              <a:pPr algn="just">
                <a:spcAft>
                  <a:spcPts val="0"/>
                </a:spcAft>
              </a:pPr>
              <a:endParaRPr lang="zh-CN" altLang="zh-CN" sz="2800" b="1" kern="100" dirty="0">
                <a:solidFill>
                  <a:schemeClr val="tx1"/>
                </a:solidFill>
                <a:latin typeface="+mn-ea"/>
                <a:ea typeface="+mn-ea"/>
                <a:cs typeface="+mn-ea"/>
              </a:endParaRPr>
            </a:p>
          </p:txBody>
        </p:sp>
        <p:sp>
          <p:nvSpPr>
            <p:cNvPr id="100" name="文本框 99"/>
            <p:cNvSpPr txBox="1"/>
            <p:nvPr/>
          </p:nvSpPr>
          <p:spPr>
            <a:xfrm>
              <a:off x="2892" y="4115"/>
              <a:ext cx="6419" cy="569"/>
            </a:xfrm>
            <a:prstGeom prst="rect">
              <a:avLst/>
            </a:prstGeom>
            <a:noFill/>
            <a:ln w="9525">
              <a:noFill/>
            </a:ln>
          </p:spPr>
          <p:txBody>
            <a:bodyPr wrap="square">
              <a:spAutoFit/>
            </a:bodyPr>
            <a:p>
              <a:pPr algn="l">
                <a:buClrTx/>
                <a:buSzTx/>
                <a:buFontTx/>
              </a:pPr>
              <a:r>
                <a:rPr lang="zh-CN" altLang="zh-CN" sz="1600" kern="100" noProof="0" dirty="0" smtClean="0">
                  <a:highlight>
                    <a:srgbClr val="FFFF00"/>
                  </a:highlight>
                  <a:latin typeface="Calibri" panose="020F0502020204030204"/>
                  <a:ea typeface="宋体" panose="02010600030101010101" pitchFamily="2" charset="-122"/>
                  <a:cs typeface="Times New Roman" panose="02020603050405020304"/>
                </a:rPr>
                <a:t>点击此按钮，选择激发和发射光谱</a:t>
              </a:r>
              <a:r>
                <a:rPr lang="zh-CN" altLang="zh-CN" sz="1600" kern="100" noProof="0" dirty="0" smtClean="0">
                  <a:highlight>
                    <a:srgbClr val="FFFF00"/>
                  </a:highlight>
                  <a:latin typeface="Calibri" panose="020F0502020204030204"/>
                  <a:ea typeface="宋体" panose="02010600030101010101" pitchFamily="2" charset="-122"/>
                  <a:cs typeface="Times New Roman" panose="02020603050405020304"/>
                </a:rPr>
                <a:t>测试</a:t>
              </a:r>
              <a:endParaRPr lang="zh-CN" altLang="zh-CN" sz="1600" kern="100" noProof="0" dirty="0" smtClean="0">
                <a:highlight>
                  <a:srgbClr val="FFFF00"/>
                </a:highlight>
                <a:latin typeface="Calibri" panose="020F0502020204030204"/>
                <a:ea typeface="宋体" panose="02010600030101010101" pitchFamily="2" charset="-122"/>
                <a:cs typeface="Times New Roman" panose="02020603050405020304"/>
              </a:endParaRPr>
            </a:p>
          </p:txBody>
        </p:sp>
        <p:sp>
          <p:nvSpPr>
            <p:cNvPr id="6" name="矩形 5"/>
            <p:cNvSpPr/>
            <p:nvPr/>
          </p:nvSpPr>
          <p:spPr>
            <a:xfrm>
              <a:off x="2852" y="4645"/>
              <a:ext cx="1247" cy="341"/>
            </a:xfrm>
            <a:prstGeom prst="rect">
              <a:avLst/>
            </a:prstGeom>
            <a:ln w="38100">
              <a:solidFill>
                <a:srgbClr val="7030A0"/>
              </a:solidFill>
            </a:ln>
          </p:spPr>
          <p:txBody>
            <a:bodyPr wrap="square">
              <a:spAutoFit/>
            </a:bodyPr>
            <a:p>
              <a:pPr algn="just">
                <a:spcAft>
                  <a:spcPts val="0"/>
                </a:spcAft>
              </a:pPr>
              <a:endParaRPr lang="zh-CN" altLang="zh-CN" sz="2800" b="1" kern="100" dirty="0">
                <a:solidFill>
                  <a:schemeClr val="tx1"/>
                </a:solidFill>
                <a:latin typeface="+mn-ea"/>
                <a:ea typeface="+mn-ea"/>
                <a:cs typeface="+mn-ea"/>
              </a:endParaRPr>
            </a:p>
          </p:txBody>
        </p:sp>
        <p:sp>
          <p:nvSpPr>
            <p:cNvPr id="9" name="文本框 8"/>
            <p:cNvSpPr txBox="1"/>
            <p:nvPr/>
          </p:nvSpPr>
          <p:spPr>
            <a:xfrm>
              <a:off x="4244" y="4561"/>
              <a:ext cx="2220" cy="985"/>
            </a:xfrm>
            <a:prstGeom prst="rect">
              <a:avLst/>
            </a:prstGeom>
            <a:noFill/>
          </p:spPr>
          <p:txBody>
            <a:bodyPr wrap="square" rtlCol="0" anchor="t">
              <a:spAutoFit/>
            </a:bodyPr>
            <a:p>
              <a:r>
                <a:rPr lang="zh-CN" altLang="zh-CN" sz="1600" b="1" kern="100" noProof="0" dirty="0" smtClean="0">
                  <a:solidFill>
                    <a:srgbClr val="7030A0"/>
                  </a:solidFill>
                  <a:highlight>
                    <a:srgbClr val="FFFF00"/>
                  </a:highlight>
                  <a:latin typeface="Calibri" panose="020F0502020204030204"/>
                  <a:ea typeface="宋体" panose="02010600030101010101" pitchFamily="2" charset="-122"/>
                  <a:cs typeface="Times New Roman" panose="02020603050405020304"/>
                  <a:sym typeface="+mn-ea"/>
                </a:rPr>
                <a:t>发射光谱测试</a:t>
              </a:r>
              <a:endParaRPr lang="zh-CN" altLang="zh-CN" sz="1600" b="1" kern="100" noProof="0" dirty="0" smtClean="0">
                <a:solidFill>
                  <a:srgbClr val="7030A0"/>
                </a:solidFill>
                <a:highlight>
                  <a:srgbClr val="FFFF00"/>
                </a:highlight>
                <a:latin typeface="Calibri" panose="020F0502020204030204"/>
                <a:ea typeface="宋体" panose="02010600030101010101" pitchFamily="2" charset="-122"/>
                <a:cs typeface="Times New Roman" panose="02020603050405020304"/>
                <a:sym typeface="+mn-ea"/>
              </a:endParaRPr>
            </a:p>
          </p:txBody>
        </p:sp>
        <p:sp>
          <p:nvSpPr>
            <p:cNvPr id="11" name="矩形 10"/>
            <p:cNvSpPr/>
            <p:nvPr/>
          </p:nvSpPr>
          <p:spPr>
            <a:xfrm>
              <a:off x="2638" y="5086"/>
              <a:ext cx="1588" cy="340"/>
            </a:xfrm>
            <a:prstGeom prst="rect">
              <a:avLst/>
            </a:prstGeom>
            <a:ln w="38100">
              <a:solidFill>
                <a:srgbClr val="7030A0"/>
              </a:solidFill>
            </a:ln>
          </p:spPr>
          <p:txBody>
            <a:bodyPr wrap="square">
              <a:spAutoFit/>
            </a:bodyPr>
            <a:p>
              <a:pPr algn="just">
                <a:spcAft>
                  <a:spcPts val="0"/>
                </a:spcAft>
              </a:pPr>
              <a:endParaRPr lang="zh-CN" altLang="zh-CN" sz="2800" b="1" kern="100" dirty="0">
                <a:solidFill>
                  <a:schemeClr val="tx1"/>
                </a:solidFill>
                <a:latin typeface="+mn-ea"/>
                <a:ea typeface="+mn-ea"/>
                <a:cs typeface="+mn-ea"/>
              </a:endParaRPr>
            </a:p>
          </p:txBody>
        </p:sp>
        <p:sp>
          <p:nvSpPr>
            <p:cNvPr id="12" name="文本框 11"/>
            <p:cNvSpPr txBox="1"/>
            <p:nvPr/>
          </p:nvSpPr>
          <p:spPr>
            <a:xfrm>
              <a:off x="4248" y="5000"/>
              <a:ext cx="2573" cy="569"/>
            </a:xfrm>
            <a:prstGeom prst="rect">
              <a:avLst/>
            </a:prstGeom>
            <a:noFill/>
          </p:spPr>
          <p:txBody>
            <a:bodyPr wrap="square" rtlCol="0" anchor="t">
              <a:spAutoFit/>
            </a:bodyPr>
            <a:p>
              <a:r>
                <a:rPr lang="zh-CN" altLang="zh-CN" sz="1600" b="1" kern="100" noProof="0" dirty="0" smtClean="0">
                  <a:solidFill>
                    <a:srgbClr val="7030A0"/>
                  </a:solidFill>
                  <a:highlight>
                    <a:srgbClr val="FFFF00"/>
                  </a:highlight>
                  <a:latin typeface="Calibri" panose="020F0502020204030204"/>
                  <a:ea typeface="宋体" panose="02010600030101010101" pitchFamily="2" charset="-122"/>
                  <a:cs typeface="Times New Roman" panose="02020603050405020304"/>
                  <a:sym typeface="+mn-ea"/>
                </a:rPr>
                <a:t>激发光谱测试</a:t>
              </a:r>
              <a:endParaRPr lang="zh-CN" altLang="zh-CN" sz="1600" b="1" kern="100" noProof="0" dirty="0" smtClean="0">
                <a:solidFill>
                  <a:srgbClr val="7030A0"/>
                </a:solidFill>
                <a:highlight>
                  <a:srgbClr val="FFFF00"/>
                </a:highlight>
                <a:latin typeface="Calibri" panose="020F0502020204030204"/>
                <a:ea typeface="宋体" panose="02010600030101010101" pitchFamily="2" charset="-122"/>
                <a:cs typeface="Times New Roman" panose="02020603050405020304"/>
                <a:sym typeface="+mn-ea"/>
              </a:endParaRPr>
            </a:p>
          </p:txBody>
        </p:sp>
        <p:pic>
          <p:nvPicPr>
            <p:cNvPr id="2" name="图片 1"/>
            <p:cNvPicPr>
              <a:picLocks noChangeAspect="1"/>
            </p:cNvPicPr>
            <p:nvPr/>
          </p:nvPicPr>
          <p:blipFill>
            <a:blip r:embed="rId2"/>
            <a:stretch>
              <a:fillRect/>
            </a:stretch>
          </p:blipFill>
          <p:spPr>
            <a:xfrm>
              <a:off x="2420" y="4177"/>
              <a:ext cx="450" cy="390"/>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11505" y="1269365"/>
            <a:ext cx="4804410" cy="393700"/>
          </a:xfrm>
          <a:prstGeom prst="rect">
            <a:avLst/>
          </a:prstGeom>
          <a:noFill/>
          <a:ln w="28575">
            <a:noFill/>
          </a:ln>
        </p:spPr>
        <p:txBody>
          <a:bodyPr wrap="none" anchor="t">
            <a:spAutoFit/>
          </a:bodyPr>
          <a:p>
            <a:pPr>
              <a:lnSpc>
                <a:spcPts val="2360"/>
              </a:lnSpc>
              <a:spcBef>
                <a:spcPts val="0"/>
              </a:spcBef>
              <a:spcAft>
                <a:spcPts val="800"/>
              </a:spcAft>
              <a:buClrTx/>
              <a:buSzTx/>
              <a:buFont typeface="+mj-ea"/>
            </a:pPr>
            <a:r>
              <a:rPr lang="en-US" altLang="zh-CN" sz="1800" b="1">
                <a:solidFill>
                  <a:srgbClr val="C00000"/>
                </a:solidFill>
                <a:ea typeface="仿宋" panose="02010609060101010101" charset="-122"/>
                <a:sym typeface="+mn-ea"/>
              </a:rPr>
              <a:t>4. </a:t>
            </a:r>
            <a:r>
              <a:rPr lang="zh-CN" altLang="en-US" sz="1800" b="1">
                <a:solidFill>
                  <a:srgbClr val="C00000"/>
                </a:solidFill>
                <a:ea typeface="仿宋" panose="02010609060101010101" charset="-122"/>
                <a:sym typeface="+mn-ea"/>
              </a:rPr>
              <a:t>氙灯激发下</a:t>
            </a:r>
            <a:r>
              <a:rPr lang="zh-CN" sz="1800" b="1">
                <a:solidFill>
                  <a:srgbClr val="C00000"/>
                </a:solidFill>
                <a:ea typeface="仿宋" panose="02010609060101010101" charset="-122"/>
                <a:sym typeface="+mn-ea"/>
              </a:rPr>
              <a:t>荧光粉激发光谱与发射光谱测量</a:t>
            </a:r>
            <a:endParaRPr lang="zh-CN" altLang="en-US" sz="1800" b="1" dirty="0">
              <a:solidFill>
                <a:srgbClr val="C00000"/>
              </a:solidFill>
              <a:latin typeface="黑体" panose="02010609060101010101" pitchFamily="49" charset="-122"/>
              <a:ea typeface="仿宋" panose="02010609060101010101" charset="-122"/>
              <a:sym typeface="+mn-ea"/>
            </a:endParaRPr>
          </a:p>
        </p:txBody>
      </p:sp>
      <p:sp>
        <p:nvSpPr>
          <p:cNvPr id="10" name="文本框 9"/>
          <p:cNvSpPr txBox="1"/>
          <p:nvPr/>
        </p:nvSpPr>
        <p:spPr>
          <a:xfrm>
            <a:off x="971550" y="1661160"/>
            <a:ext cx="2445385" cy="393700"/>
          </a:xfrm>
          <a:prstGeom prst="rect">
            <a:avLst/>
          </a:prstGeom>
          <a:noFill/>
          <a:ln w="28575">
            <a:noFill/>
          </a:ln>
        </p:spPr>
        <p:txBody>
          <a:bodyPr wrap="square" anchor="t">
            <a:spAutoFit/>
          </a:bodyPr>
          <a:p>
            <a:pPr marL="285750" indent="-285750" algn="l">
              <a:lnSpc>
                <a:spcPts val="2360"/>
              </a:lnSpc>
              <a:spcBef>
                <a:spcPts val="0"/>
              </a:spcBef>
              <a:spcAft>
                <a:spcPts val="0"/>
              </a:spcAft>
              <a:buClrTx/>
              <a:buSzTx/>
              <a:buFont typeface="Wingdings" panose="05000000000000000000" charset="0"/>
              <a:buChar char="Ø"/>
            </a:pPr>
            <a:r>
              <a:rPr lang="zh-CN" sz="1700" b="1" u="sng">
                <a:solidFill>
                  <a:schemeClr val="tx1"/>
                </a:solidFill>
                <a:latin typeface="黑体" panose="02010609060101010101" pitchFamily="49" charset="-122"/>
                <a:ea typeface="黑体" panose="02010609060101010101" pitchFamily="49" charset="-122"/>
                <a:sym typeface="+mn-ea"/>
              </a:rPr>
              <a:t>光谱仪操作软件介绍</a:t>
            </a:r>
            <a:endParaRPr lang="zh-CN" sz="1700" b="1" u="sng">
              <a:solidFill>
                <a:schemeClr val="tx1"/>
              </a:solidFill>
              <a:latin typeface="黑体" panose="02010609060101010101" pitchFamily="49" charset="-122"/>
              <a:ea typeface="黑体" panose="02010609060101010101" pitchFamily="49" charset="-122"/>
              <a:sym typeface="+mn-ea"/>
            </a:endParaRPr>
          </a:p>
        </p:txBody>
      </p:sp>
      <p:sp>
        <p:nvSpPr>
          <p:cNvPr id="14" name="Rectangle 2"/>
          <p:cNvSpPr txBox="1">
            <a:spLocks noChangeArrowheads="1"/>
          </p:cNvSpPr>
          <p:nvPr/>
        </p:nvSpPr>
        <p:spPr bwMode="auto">
          <a:xfrm>
            <a:off x="925523" y="1"/>
            <a:ext cx="7302500" cy="108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实 验</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内</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容</a:t>
            </a:r>
            <a:endParaRPr kumimoji="0" lang="zh-CN" altLang="en-US" sz="48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endParaRPr>
          </a:p>
        </p:txBody>
      </p:sp>
      <p:grpSp>
        <p:nvGrpSpPr>
          <p:cNvPr id="2" name="组合 1"/>
          <p:cNvGrpSpPr/>
          <p:nvPr/>
        </p:nvGrpSpPr>
        <p:grpSpPr>
          <a:xfrm>
            <a:off x="1068705" y="2049780"/>
            <a:ext cx="6892905" cy="4407488"/>
            <a:chOff x="1711" y="3244"/>
            <a:chExt cx="11205" cy="7490"/>
          </a:xfrm>
        </p:grpSpPr>
        <p:pic>
          <p:nvPicPr>
            <p:cNvPr id="45" name="图片 45" descr="C:\Users\ADMINI~1\AppData\Local\Temp\1576907295(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1711" y="3359"/>
              <a:ext cx="11205" cy="7375"/>
            </a:xfrm>
            <a:prstGeom prst="rect">
              <a:avLst/>
            </a:prstGeom>
            <a:noFill/>
            <a:ln>
              <a:noFill/>
            </a:ln>
          </p:spPr>
        </p:pic>
        <p:sp>
          <p:nvSpPr>
            <p:cNvPr id="16" name="文本框 15"/>
            <p:cNvSpPr txBox="1"/>
            <p:nvPr/>
          </p:nvSpPr>
          <p:spPr>
            <a:xfrm>
              <a:off x="5613" y="3244"/>
              <a:ext cx="3549" cy="573"/>
            </a:xfrm>
            <a:prstGeom prst="rect">
              <a:avLst/>
            </a:prstGeom>
            <a:noFill/>
          </p:spPr>
          <p:txBody>
            <a:bodyPr wrap="square" rtlCol="0" anchor="t">
              <a:spAutoFit/>
            </a:bodyPr>
            <a:p>
              <a:r>
                <a:rPr lang="zh-CN" altLang="zh-CN" sz="1600" b="1" kern="100" noProof="0" dirty="0" smtClean="0">
                  <a:solidFill>
                    <a:srgbClr val="FF0000"/>
                  </a:solidFill>
                  <a:highlight>
                    <a:srgbClr val="FFFF00"/>
                  </a:highlight>
                  <a:latin typeface="Calibri" panose="020F0502020204030204"/>
                  <a:ea typeface="宋体" panose="02010600030101010101" pitchFamily="2" charset="-122"/>
                  <a:cs typeface="Times New Roman" panose="02020603050405020304"/>
                  <a:sym typeface="+mn-ea"/>
                </a:rPr>
                <a:t>光谱仪软件操作界面</a:t>
              </a:r>
              <a:endParaRPr lang="zh-CN" altLang="zh-CN" sz="1600" b="1" kern="100" noProof="0" dirty="0" smtClean="0">
                <a:solidFill>
                  <a:srgbClr val="FF0000"/>
                </a:solidFill>
                <a:highlight>
                  <a:srgbClr val="FFFF00"/>
                </a:highlight>
                <a:latin typeface="Calibri" panose="020F0502020204030204"/>
                <a:ea typeface="宋体" panose="02010600030101010101" pitchFamily="2" charset="-122"/>
                <a:cs typeface="Times New Roman" panose="02020603050405020304"/>
                <a:sym typeface="+mn-ea"/>
              </a:endParaRPr>
            </a:p>
          </p:txBody>
        </p:sp>
        <p:sp>
          <p:nvSpPr>
            <p:cNvPr id="5" name="矩形 4"/>
            <p:cNvSpPr/>
            <p:nvPr/>
          </p:nvSpPr>
          <p:spPr>
            <a:xfrm>
              <a:off x="5726" y="8235"/>
              <a:ext cx="2721" cy="567"/>
            </a:xfrm>
            <a:prstGeom prst="rect">
              <a:avLst/>
            </a:prstGeom>
            <a:ln w="38100">
              <a:gradFill>
                <a:gsLst>
                  <a:gs pos="0">
                    <a:srgbClr val="7B32B2"/>
                  </a:gs>
                  <a:gs pos="100000">
                    <a:srgbClr val="401A5D"/>
                  </a:gs>
                </a:gsLst>
              </a:gradFill>
            </a:ln>
          </p:spPr>
          <p:txBody>
            <a:bodyPr wrap="square">
              <a:spAutoFit/>
            </a:bodyPr>
            <a:p>
              <a:pPr algn="just">
                <a:spcAft>
                  <a:spcPts val="0"/>
                </a:spcAft>
              </a:pPr>
              <a:endParaRPr lang="zh-CN" altLang="zh-CN" sz="2800" b="1" kern="100" dirty="0">
                <a:solidFill>
                  <a:schemeClr val="tx1"/>
                </a:solidFill>
                <a:latin typeface="+mn-ea"/>
                <a:ea typeface="+mn-ea"/>
                <a:cs typeface="+mn-ea"/>
              </a:endParaRPr>
            </a:p>
          </p:txBody>
        </p:sp>
        <p:sp>
          <p:nvSpPr>
            <p:cNvPr id="12" name="文本框 11"/>
            <p:cNvSpPr txBox="1"/>
            <p:nvPr/>
          </p:nvSpPr>
          <p:spPr>
            <a:xfrm>
              <a:off x="6203" y="7554"/>
              <a:ext cx="2636" cy="573"/>
            </a:xfrm>
            <a:prstGeom prst="rect">
              <a:avLst/>
            </a:prstGeom>
            <a:noFill/>
          </p:spPr>
          <p:txBody>
            <a:bodyPr wrap="square" rtlCol="0" anchor="t">
              <a:spAutoFit/>
            </a:bodyPr>
            <a:p>
              <a:r>
                <a:rPr lang="zh-CN" altLang="zh-CN" sz="1600" b="1" kern="100" noProof="0" dirty="0" smtClean="0">
                  <a:solidFill>
                    <a:srgbClr val="7030A0"/>
                  </a:solidFill>
                  <a:highlight>
                    <a:srgbClr val="FFFF00"/>
                  </a:highlight>
                  <a:latin typeface="Calibri" panose="020F0502020204030204"/>
                  <a:ea typeface="宋体" panose="02010600030101010101" pitchFamily="2" charset="-122"/>
                  <a:cs typeface="Times New Roman" panose="02020603050405020304"/>
                  <a:sym typeface="+mn-ea"/>
                </a:rPr>
                <a:t>设置扫描范围</a:t>
              </a:r>
              <a:endParaRPr lang="zh-CN" altLang="zh-CN" sz="1600" b="1" kern="100" noProof="0" dirty="0" smtClean="0">
                <a:solidFill>
                  <a:srgbClr val="7030A0"/>
                </a:solidFill>
                <a:highlight>
                  <a:srgbClr val="FFFF00"/>
                </a:highlight>
                <a:latin typeface="Calibri" panose="020F0502020204030204"/>
                <a:ea typeface="宋体" panose="02010600030101010101" pitchFamily="2" charset="-122"/>
                <a:cs typeface="Times New Roman" panose="02020603050405020304"/>
                <a:sym typeface="+mn-ea"/>
              </a:endParaRPr>
            </a:p>
          </p:txBody>
        </p:sp>
        <p:sp>
          <p:nvSpPr>
            <p:cNvPr id="6" name="矩形 5"/>
            <p:cNvSpPr/>
            <p:nvPr/>
          </p:nvSpPr>
          <p:spPr>
            <a:xfrm>
              <a:off x="8787" y="9369"/>
              <a:ext cx="1021" cy="340"/>
            </a:xfrm>
            <a:prstGeom prst="rect">
              <a:avLst/>
            </a:prstGeom>
            <a:ln w="38100">
              <a:solidFill>
                <a:srgbClr val="7030A0"/>
              </a:solidFill>
            </a:ln>
          </p:spPr>
          <p:txBody>
            <a:bodyPr wrap="square">
              <a:spAutoFit/>
            </a:bodyPr>
            <a:p>
              <a:pPr algn="just">
                <a:spcAft>
                  <a:spcPts val="0"/>
                </a:spcAft>
              </a:pPr>
              <a:endParaRPr lang="zh-CN" altLang="zh-CN" sz="2800" b="1" kern="100" dirty="0">
                <a:solidFill>
                  <a:schemeClr val="tx1"/>
                </a:solidFill>
                <a:latin typeface="+mn-ea"/>
                <a:ea typeface="+mn-ea"/>
                <a:cs typeface="+mn-ea"/>
              </a:endParaRPr>
            </a:p>
          </p:txBody>
        </p:sp>
        <p:sp>
          <p:nvSpPr>
            <p:cNvPr id="7" name="文本框 6"/>
            <p:cNvSpPr txBox="1"/>
            <p:nvPr/>
          </p:nvSpPr>
          <p:spPr>
            <a:xfrm>
              <a:off x="9921" y="9255"/>
              <a:ext cx="1990" cy="573"/>
            </a:xfrm>
            <a:prstGeom prst="rect">
              <a:avLst/>
            </a:prstGeom>
            <a:noFill/>
          </p:spPr>
          <p:txBody>
            <a:bodyPr wrap="square" rtlCol="0" anchor="t">
              <a:spAutoFit/>
            </a:bodyPr>
            <a:p>
              <a:r>
                <a:rPr lang="zh-CN" altLang="zh-CN" sz="1600" b="1" kern="100" noProof="0" dirty="0" smtClean="0">
                  <a:solidFill>
                    <a:srgbClr val="7030A0"/>
                  </a:solidFill>
                  <a:highlight>
                    <a:srgbClr val="FFFF00"/>
                  </a:highlight>
                  <a:latin typeface="Calibri" panose="020F0502020204030204"/>
                  <a:ea typeface="宋体" panose="02010600030101010101" pitchFamily="2" charset="-122"/>
                  <a:cs typeface="Times New Roman" panose="02020603050405020304"/>
                  <a:sym typeface="+mn-ea"/>
                </a:rPr>
                <a:t>应用</a:t>
              </a:r>
              <a:r>
                <a:rPr lang="zh-CN" altLang="zh-CN" sz="1600" b="1" kern="100" noProof="0" dirty="0" smtClean="0">
                  <a:solidFill>
                    <a:srgbClr val="7030A0"/>
                  </a:solidFill>
                  <a:highlight>
                    <a:srgbClr val="FFFF00"/>
                  </a:highlight>
                  <a:latin typeface="Calibri" panose="020F0502020204030204"/>
                  <a:ea typeface="宋体" panose="02010600030101010101" pitchFamily="2" charset="-122"/>
                  <a:cs typeface="Times New Roman" panose="02020603050405020304"/>
                  <a:sym typeface="+mn-ea"/>
                </a:rPr>
                <a:t>设置</a:t>
              </a:r>
              <a:endParaRPr lang="zh-CN" altLang="zh-CN" sz="1600" b="1" kern="100" noProof="0" dirty="0" smtClean="0">
                <a:solidFill>
                  <a:srgbClr val="7030A0"/>
                </a:solidFill>
                <a:highlight>
                  <a:srgbClr val="FFFF00"/>
                </a:highlight>
                <a:latin typeface="Calibri" panose="020F0502020204030204"/>
                <a:ea typeface="宋体" panose="02010600030101010101" pitchFamily="2" charset="-122"/>
                <a:cs typeface="Times New Roman" panose="02020603050405020304"/>
                <a:sym typeface="+mn-ea"/>
              </a:endParaRPr>
            </a:p>
          </p:txBody>
        </p:sp>
        <p:sp>
          <p:nvSpPr>
            <p:cNvPr id="9" name="矩形 8"/>
            <p:cNvSpPr/>
            <p:nvPr/>
          </p:nvSpPr>
          <p:spPr>
            <a:xfrm>
              <a:off x="5862" y="9369"/>
              <a:ext cx="1021" cy="340"/>
            </a:xfrm>
            <a:prstGeom prst="rect">
              <a:avLst/>
            </a:prstGeom>
            <a:ln w="38100">
              <a:solidFill>
                <a:srgbClr val="7030A0"/>
              </a:solidFill>
            </a:ln>
          </p:spPr>
          <p:txBody>
            <a:bodyPr wrap="square">
              <a:spAutoFit/>
            </a:bodyPr>
            <a:p>
              <a:pPr algn="just">
                <a:spcAft>
                  <a:spcPts val="0"/>
                </a:spcAft>
              </a:pPr>
              <a:endParaRPr lang="zh-CN" altLang="zh-CN" sz="2800" b="1" kern="100" dirty="0">
                <a:solidFill>
                  <a:schemeClr val="tx1"/>
                </a:solidFill>
                <a:latin typeface="+mn-ea"/>
                <a:ea typeface="+mn-ea"/>
                <a:cs typeface="+mn-ea"/>
              </a:endParaRPr>
            </a:p>
          </p:txBody>
        </p:sp>
        <p:sp>
          <p:nvSpPr>
            <p:cNvPr id="11" name="文本框 10"/>
            <p:cNvSpPr txBox="1"/>
            <p:nvPr/>
          </p:nvSpPr>
          <p:spPr>
            <a:xfrm>
              <a:off x="4245" y="9255"/>
              <a:ext cx="1782" cy="573"/>
            </a:xfrm>
            <a:prstGeom prst="rect">
              <a:avLst/>
            </a:prstGeom>
            <a:noFill/>
          </p:spPr>
          <p:txBody>
            <a:bodyPr wrap="square" rtlCol="0" anchor="t">
              <a:spAutoFit/>
            </a:bodyPr>
            <a:p>
              <a:r>
                <a:rPr lang="zh-CN" altLang="zh-CN" sz="1600" b="1" kern="100" noProof="0" dirty="0" smtClean="0">
                  <a:solidFill>
                    <a:srgbClr val="7030A0"/>
                  </a:solidFill>
                  <a:highlight>
                    <a:srgbClr val="FFFF00"/>
                  </a:highlight>
                  <a:latin typeface="Calibri" panose="020F0502020204030204"/>
                  <a:ea typeface="宋体" panose="02010600030101010101" pitchFamily="2" charset="-122"/>
                  <a:cs typeface="Times New Roman" panose="02020603050405020304"/>
                  <a:sym typeface="+mn-ea"/>
                </a:rPr>
                <a:t>开始</a:t>
              </a:r>
              <a:r>
                <a:rPr lang="zh-CN" altLang="zh-CN" sz="1600" b="1" kern="100" noProof="0" dirty="0" smtClean="0">
                  <a:solidFill>
                    <a:srgbClr val="7030A0"/>
                  </a:solidFill>
                  <a:highlight>
                    <a:srgbClr val="FFFF00"/>
                  </a:highlight>
                  <a:latin typeface="Calibri" panose="020F0502020204030204"/>
                  <a:ea typeface="宋体" panose="02010600030101010101" pitchFamily="2" charset="-122"/>
                  <a:cs typeface="Times New Roman" panose="02020603050405020304"/>
                  <a:sym typeface="+mn-ea"/>
                </a:rPr>
                <a:t>测量</a:t>
              </a:r>
              <a:endParaRPr lang="zh-CN" altLang="zh-CN" sz="1600" b="1" kern="100" noProof="0" dirty="0" smtClean="0">
                <a:solidFill>
                  <a:srgbClr val="7030A0"/>
                </a:solidFill>
                <a:highlight>
                  <a:srgbClr val="FFFF00"/>
                </a:highlight>
                <a:latin typeface="Calibri" panose="020F0502020204030204"/>
                <a:ea typeface="宋体" panose="02010600030101010101" pitchFamily="2" charset="-122"/>
                <a:cs typeface="Times New Roman" panose="02020603050405020304"/>
                <a:sym typeface="+mn-ea"/>
              </a:endParaRPr>
            </a:p>
          </p:txBody>
        </p:sp>
      </p:grpSp>
      <p:sp>
        <p:nvSpPr>
          <p:cNvPr id="3" name="矩形 2"/>
          <p:cNvSpPr/>
          <p:nvPr/>
        </p:nvSpPr>
        <p:spPr>
          <a:xfrm>
            <a:off x="4427855" y="3500755"/>
            <a:ext cx="648335" cy="288290"/>
          </a:xfrm>
          <a:prstGeom prst="rect">
            <a:avLst/>
          </a:prstGeom>
          <a:ln w="38100">
            <a:solidFill>
              <a:srgbClr val="DC2097"/>
            </a:solidFill>
          </a:ln>
        </p:spPr>
        <p:txBody>
          <a:bodyPr wrap="none">
            <a:spAutoFit/>
          </a:bodyPr>
          <a:p>
            <a:pPr algn="just">
              <a:spcAft>
                <a:spcPts val="0"/>
              </a:spcAft>
            </a:pPr>
            <a:endParaRPr lang="zh-CN" altLang="zh-CN" sz="2800" b="1" kern="100" dirty="0">
              <a:solidFill>
                <a:schemeClr val="tx1"/>
              </a:solidFill>
              <a:latin typeface="+mn-ea"/>
              <a:ea typeface="+mn-ea"/>
              <a:cs typeface="+mn-ea"/>
            </a:endParaRPr>
          </a:p>
        </p:txBody>
      </p:sp>
      <p:sp>
        <p:nvSpPr>
          <p:cNvPr id="8" name="矩形 7"/>
          <p:cNvSpPr/>
          <p:nvPr/>
        </p:nvSpPr>
        <p:spPr>
          <a:xfrm>
            <a:off x="5200650" y="3502025"/>
            <a:ext cx="648335" cy="288290"/>
          </a:xfrm>
          <a:prstGeom prst="rect">
            <a:avLst/>
          </a:prstGeom>
          <a:ln w="38100">
            <a:solidFill>
              <a:srgbClr val="DC2097"/>
            </a:solidFill>
          </a:ln>
        </p:spPr>
        <p:txBody>
          <a:bodyPr wrap="none">
            <a:spAutoFit/>
          </a:bodyPr>
          <a:p>
            <a:pPr algn="just">
              <a:spcAft>
                <a:spcPts val="0"/>
              </a:spcAft>
            </a:pPr>
            <a:endParaRPr lang="zh-CN" altLang="zh-CN" sz="2800" b="1" kern="100" dirty="0">
              <a:solidFill>
                <a:schemeClr val="tx1"/>
              </a:solidFill>
              <a:latin typeface="+mn-ea"/>
              <a:ea typeface="+mn-ea"/>
              <a:cs typeface="+mn-ea"/>
            </a:endParaRPr>
          </a:p>
        </p:txBody>
      </p:sp>
      <p:sp>
        <p:nvSpPr>
          <p:cNvPr id="13" name="文本框 12"/>
          <p:cNvSpPr txBox="1"/>
          <p:nvPr/>
        </p:nvSpPr>
        <p:spPr>
          <a:xfrm>
            <a:off x="3785870" y="3868420"/>
            <a:ext cx="1409700" cy="337185"/>
          </a:xfrm>
          <a:prstGeom prst="rect">
            <a:avLst/>
          </a:prstGeom>
          <a:noFill/>
        </p:spPr>
        <p:txBody>
          <a:bodyPr wrap="none" rtlCol="0" anchor="t">
            <a:spAutoFit/>
          </a:bodyPr>
          <a:p>
            <a:r>
              <a:rPr lang="zh-CN" altLang="zh-CN" sz="1600" b="1" kern="100" noProof="0" dirty="0" smtClean="0">
                <a:solidFill>
                  <a:srgbClr val="7030A0"/>
                </a:solidFill>
                <a:highlight>
                  <a:srgbClr val="FFFF00"/>
                </a:highlight>
                <a:latin typeface="Calibri" panose="020F0502020204030204"/>
                <a:ea typeface="宋体" panose="02010600030101010101" pitchFamily="2" charset="-122"/>
                <a:cs typeface="Times New Roman" panose="02020603050405020304"/>
                <a:sym typeface="+mn-ea"/>
              </a:rPr>
              <a:t>激发波长设置</a:t>
            </a:r>
            <a:endParaRPr lang="zh-CN" altLang="zh-CN" sz="1600" b="1" kern="100" noProof="0" dirty="0" smtClean="0">
              <a:solidFill>
                <a:srgbClr val="7030A0"/>
              </a:solidFill>
              <a:highlight>
                <a:srgbClr val="FFFF00"/>
              </a:highlight>
              <a:latin typeface="Calibri" panose="020F0502020204030204"/>
              <a:ea typeface="宋体" panose="02010600030101010101" pitchFamily="2" charset="-122"/>
              <a:cs typeface="Times New Roman" panose="02020603050405020304"/>
              <a:sym typeface="+mn-ea"/>
            </a:endParaRPr>
          </a:p>
        </p:txBody>
      </p:sp>
      <p:sp>
        <p:nvSpPr>
          <p:cNvPr id="15" name="文本框 14"/>
          <p:cNvSpPr txBox="1"/>
          <p:nvPr/>
        </p:nvSpPr>
        <p:spPr>
          <a:xfrm>
            <a:off x="5099685" y="3869690"/>
            <a:ext cx="1409700" cy="337185"/>
          </a:xfrm>
          <a:prstGeom prst="rect">
            <a:avLst/>
          </a:prstGeom>
          <a:noFill/>
        </p:spPr>
        <p:txBody>
          <a:bodyPr wrap="none" rtlCol="0" anchor="t">
            <a:spAutoFit/>
          </a:bodyPr>
          <a:p>
            <a:r>
              <a:rPr lang="zh-CN" altLang="zh-CN" sz="1600" b="1" kern="100" noProof="0" dirty="0" smtClean="0">
                <a:solidFill>
                  <a:srgbClr val="7030A0"/>
                </a:solidFill>
                <a:highlight>
                  <a:srgbClr val="FFFF00"/>
                </a:highlight>
                <a:latin typeface="Calibri" panose="020F0502020204030204"/>
                <a:ea typeface="宋体" panose="02010600030101010101" pitchFamily="2" charset="-122"/>
                <a:cs typeface="Times New Roman" panose="02020603050405020304"/>
                <a:sym typeface="+mn-ea"/>
              </a:rPr>
              <a:t>发射</a:t>
            </a:r>
            <a:r>
              <a:rPr lang="zh-CN" altLang="zh-CN" sz="1600" b="1" kern="100" noProof="0" dirty="0" smtClean="0">
                <a:solidFill>
                  <a:srgbClr val="7030A0"/>
                </a:solidFill>
                <a:highlight>
                  <a:srgbClr val="FFFF00"/>
                </a:highlight>
                <a:latin typeface="Calibri" panose="020F0502020204030204"/>
                <a:ea typeface="宋体" panose="02010600030101010101" pitchFamily="2" charset="-122"/>
                <a:cs typeface="Times New Roman" panose="02020603050405020304"/>
                <a:sym typeface="+mn-ea"/>
              </a:rPr>
              <a:t>波长设置</a:t>
            </a:r>
            <a:endParaRPr lang="zh-CN" altLang="zh-CN" sz="1600" b="1" kern="100" noProof="0" dirty="0" smtClean="0">
              <a:solidFill>
                <a:srgbClr val="7030A0"/>
              </a:solidFill>
              <a:highlight>
                <a:srgbClr val="FFFF00"/>
              </a:highlight>
              <a:latin typeface="Calibri" panose="020F0502020204030204"/>
              <a:ea typeface="宋体" panose="02010600030101010101" pitchFamily="2" charset="-122"/>
              <a:cs typeface="Times New Roman" panose="02020603050405020304"/>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Rectangle 2"/>
          <p:cNvSpPr txBox="1">
            <a:spLocks noChangeArrowheads="1"/>
          </p:cNvSpPr>
          <p:nvPr/>
        </p:nvSpPr>
        <p:spPr bwMode="auto">
          <a:xfrm>
            <a:off x="925523" y="1"/>
            <a:ext cx="7302500" cy="108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实 验</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内</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容</a:t>
            </a:r>
            <a:endParaRPr kumimoji="0" lang="zh-CN" altLang="en-US" sz="48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endParaRPr>
          </a:p>
        </p:txBody>
      </p:sp>
      <p:sp>
        <p:nvSpPr>
          <p:cNvPr id="100" name="文本框 99"/>
          <p:cNvSpPr txBox="1"/>
          <p:nvPr/>
        </p:nvSpPr>
        <p:spPr>
          <a:xfrm>
            <a:off x="682625" y="1340485"/>
            <a:ext cx="7832725" cy="1983740"/>
          </a:xfrm>
          <a:prstGeom prst="rect">
            <a:avLst/>
          </a:prstGeom>
          <a:noFill/>
          <a:ln w="9525">
            <a:noFill/>
          </a:ln>
        </p:spPr>
        <p:txBody>
          <a:bodyPr wrap="square">
            <a:spAutoFit/>
          </a:bodyPr>
          <a:p>
            <a:pPr algn="l">
              <a:lnSpc>
                <a:spcPts val="2360"/>
              </a:lnSpc>
              <a:spcBef>
                <a:spcPts val="0"/>
              </a:spcBef>
              <a:spcAft>
                <a:spcPts val="600"/>
              </a:spcAft>
              <a:buClrTx/>
              <a:buSzTx/>
              <a:buNone/>
            </a:pPr>
            <a:r>
              <a:rPr lang="en-US" altLang="zh-CN" sz="1800" b="1">
                <a:solidFill>
                  <a:srgbClr val="C00000"/>
                </a:solidFill>
                <a:ea typeface="仿宋" panose="02010609060101010101" charset="-122"/>
              </a:rPr>
              <a:t>5. </a:t>
            </a:r>
            <a:r>
              <a:rPr lang="zh-CN" sz="1800" b="1">
                <a:solidFill>
                  <a:srgbClr val="C00000"/>
                </a:solidFill>
                <a:ea typeface="仿宋" panose="02010609060101010101" charset="-122"/>
              </a:rPr>
              <a:t>上转换荧光粉发射光谱测试与分析</a:t>
            </a:r>
            <a:endParaRPr lang="zh-CN" sz="1800">
              <a:solidFill>
                <a:srgbClr val="C00000"/>
              </a:solidFill>
              <a:latin typeface="Times New Roman" panose="02020603050405020304" pitchFamily="18" charset="0"/>
              <a:ea typeface="仿宋" panose="02010609060101010101" charset="-122"/>
              <a:cs typeface="Times New Roman" panose="02020603050405020304" pitchFamily="18" charset="0"/>
            </a:endParaRPr>
          </a:p>
          <a:p>
            <a:pPr algn="l">
              <a:lnSpc>
                <a:spcPts val="2360"/>
              </a:lnSpc>
              <a:spcBef>
                <a:spcPts val="0"/>
              </a:spcBef>
              <a:spcAft>
                <a:spcPts val="0"/>
              </a:spcAft>
              <a:buClrTx/>
              <a:buSzTx/>
              <a:buNone/>
            </a:pPr>
            <a:r>
              <a:rPr lang="en-US" altLang="zh-CN" sz="1800">
                <a:latin typeface="仿宋" panose="02010609060101010101" charset="-122"/>
                <a:ea typeface="仿宋" panose="02010609060101010101" charset="-122"/>
                <a:cs typeface="Times New Roman" panose="02020603050405020304" pitchFamily="18" charset="0"/>
              </a:rPr>
              <a:t>  </a:t>
            </a:r>
            <a:r>
              <a:rPr lang="zh-CN" sz="1700" b="1">
                <a:latin typeface="仿宋" panose="02010609060101010101" charset="-122"/>
                <a:ea typeface="仿宋" panose="02010609060101010101" charset="-122"/>
                <a:cs typeface="Times New Roman" panose="02020603050405020304" pitchFamily="18" charset="0"/>
              </a:rPr>
              <a:t>①</a:t>
            </a:r>
            <a:r>
              <a:rPr lang="en-US" altLang="zh-CN" sz="1700" b="1">
                <a:latin typeface="仿宋" panose="02010609060101010101" charset="-122"/>
                <a:ea typeface="仿宋" panose="02010609060101010101" charset="-122"/>
                <a:cs typeface="Times New Roman" panose="02020603050405020304" pitchFamily="18" charset="0"/>
              </a:rPr>
              <a:t> </a:t>
            </a:r>
            <a:r>
              <a:rPr lang="zh-CN" sz="1700" b="1">
                <a:latin typeface="Times New Roman" panose="02020603050405020304" pitchFamily="18" charset="0"/>
                <a:ea typeface="仿宋" panose="02010609060101010101" charset="-122"/>
                <a:cs typeface="Times New Roman" panose="02020603050405020304" pitchFamily="18" charset="0"/>
              </a:rPr>
              <a:t>在光谱仪控制界面关闭氙灯灯源，选择外接光源（CW Laser）；</a:t>
            </a:r>
            <a:endParaRPr lang="zh-CN" sz="1700" b="1">
              <a:latin typeface="Times New Roman" panose="02020603050405020304" pitchFamily="18" charset="0"/>
              <a:ea typeface="仿宋" panose="02010609060101010101" charset="-122"/>
              <a:cs typeface="Times New Roman" panose="02020603050405020304" pitchFamily="18" charset="0"/>
            </a:endParaRPr>
          </a:p>
          <a:p>
            <a:pPr algn="l">
              <a:lnSpc>
                <a:spcPts val="2360"/>
              </a:lnSpc>
              <a:spcBef>
                <a:spcPts val="0"/>
              </a:spcBef>
              <a:spcAft>
                <a:spcPts val="0"/>
              </a:spcAft>
              <a:buClrTx/>
              <a:buSzTx/>
              <a:buNone/>
            </a:pPr>
            <a:r>
              <a:rPr lang="en-US" altLang="zh-CN" sz="1700" b="1">
                <a:latin typeface="仿宋" panose="02010609060101010101" charset="-122"/>
                <a:ea typeface="仿宋" panose="02010609060101010101" charset="-122"/>
                <a:cs typeface="Times New Roman" panose="02020603050405020304" pitchFamily="18" charset="0"/>
              </a:rPr>
              <a:t>  </a:t>
            </a:r>
            <a:r>
              <a:rPr lang="zh-CN" sz="1700" b="1">
                <a:latin typeface="仿宋" panose="02010609060101010101" charset="-122"/>
                <a:ea typeface="仿宋" panose="02010609060101010101" charset="-122"/>
                <a:cs typeface="Times New Roman" panose="02020603050405020304" pitchFamily="18" charset="0"/>
              </a:rPr>
              <a:t>②</a:t>
            </a:r>
            <a:r>
              <a:rPr lang="en-US" altLang="zh-CN" sz="1700" b="1">
                <a:latin typeface="仿宋" panose="02010609060101010101" charset="-122"/>
                <a:ea typeface="仿宋" panose="02010609060101010101" charset="-122"/>
                <a:cs typeface="Times New Roman" panose="02020603050405020304" pitchFamily="18" charset="0"/>
              </a:rPr>
              <a:t> </a:t>
            </a:r>
            <a:r>
              <a:rPr lang="zh-CN" sz="1700" b="1">
                <a:latin typeface="Times New Roman" panose="02020603050405020304" pitchFamily="18" charset="0"/>
                <a:ea typeface="仿宋" panose="02010609060101010101" charset="-122"/>
                <a:cs typeface="Times New Roman" panose="02020603050405020304" pitchFamily="18" charset="0"/>
              </a:rPr>
              <a:t>固定好激光器，打开激光器电源，调节工作电流；</a:t>
            </a:r>
            <a:endParaRPr lang="zh-CN" sz="1700" b="1">
              <a:latin typeface="Times New Roman" panose="02020603050405020304" pitchFamily="18" charset="0"/>
              <a:ea typeface="仿宋" panose="02010609060101010101" charset="-122"/>
              <a:cs typeface="Times New Roman" panose="02020603050405020304" pitchFamily="18" charset="0"/>
            </a:endParaRPr>
          </a:p>
          <a:p>
            <a:pPr algn="l">
              <a:lnSpc>
                <a:spcPts val="2360"/>
              </a:lnSpc>
              <a:spcBef>
                <a:spcPts val="0"/>
              </a:spcBef>
              <a:spcAft>
                <a:spcPts val="0"/>
              </a:spcAft>
              <a:buClrTx/>
              <a:buSzTx/>
              <a:buNone/>
            </a:pPr>
            <a:r>
              <a:rPr lang="en-US" altLang="zh-CN" sz="1700" b="1">
                <a:latin typeface="仿宋" panose="02010609060101010101" charset="-122"/>
                <a:ea typeface="仿宋" panose="02010609060101010101" charset="-122"/>
                <a:cs typeface="Times New Roman" panose="02020603050405020304" pitchFamily="18" charset="0"/>
              </a:rPr>
              <a:t>  </a:t>
            </a:r>
            <a:r>
              <a:rPr lang="zh-CN" sz="1700" b="1">
                <a:latin typeface="仿宋" panose="02010609060101010101" charset="-122"/>
                <a:ea typeface="仿宋" panose="02010609060101010101" charset="-122"/>
                <a:cs typeface="Times New Roman" panose="02020603050405020304" pitchFamily="18" charset="0"/>
              </a:rPr>
              <a:t>③</a:t>
            </a:r>
            <a:r>
              <a:rPr lang="en-US" altLang="zh-CN" sz="1700" b="1">
                <a:latin typeface="仿宋" panose="02010609060101010101" charset="-122"/>
                <a:ea typeface="仿宋" panose="02010609060101010101" charset="-122"/>
                <a:cs typeface="Times New Roman" panose="02020603050405020304" pitchFamily="18" charset="0"/>
              </a:rPr>
              <a:t> </a:t>
            </a:r>
            <a:r>
              <a:rPr lang="zh-CN" sz="1700" b="1">
                <a:latin typeface="Times New Roman" panose="02020603050405020304" pitchFamily="18" charset="0"/>
                <a:ea typeface="仿宋" panose="02010609060101010101" charset="-122"/>
                <a:cs typeface="Times New Roman" panose="02020603050405020304" pitchFamily="18" charset="0"/>
              </a:rPr>
              <a:t>测量所制备样品的上转换发光光谱；</a:t>
            </a:r>
            <a:endParaRPr lang="zh-CN" sz="1700" b="1">
              <a:latin typeface="Times New Roman" panose="02020603050405020304" pitchFamily="18" charset="0"/>
              <a:ea typeface="仿宋" panose="02010609060101010101" charset="-122"/>
              <a:cs typeface="Times New Roman" panose="02020603050405020304" pitchFamily="18" charset="0"/>
            </a:endParaRPr>
          </a:p>
          <a:p>
            <a:pPr algn="l">
              <a:lnSpc>
                <a:spcPts val="2360"/>
              </a:lnSpc>
              <a:spcBef>
                <a:spcPts val="0"/>
              </a:spcBef>
              <a:spcAft>
                <a:spcPts val="0"/>
              </a:spcAft>
              <a:buClrTx/>
              <a:buSzTx/>
              <a:buNone/>
            </a:pPr>
            <a:r>
              <a:rPr lang="en-US" altLang="zh-CN" sz="1700" b="1">
                <a:latin typeface="仿宋" panose="02010609060101010101" charset="-122"/>
                <a:ea typeface="仿宋" panose="02010609060101010101" charset="-122"/>
                <a:cs typeface="Times New Roman" panose="02020603050405020304" pitchFamily="18" charset="0"/>
              </a:rPr>
              <a:t>  </a:t>
            </a:r>
            <a:r>
              <a:rPr lang="zh-CN" sz="1700" b="1">
                <a:latin typeface="仿宋" panose="02010609060101010101" charset="-122"/>
                <a:ea typeface="仿宋" panose="02010609060101010101" charset="-122"/>
                <a:cs typeface="Times New Roman" panose="02020603050405020304" pitchFamily="18" charset="0"/>
              </a:rPr>
              <a:t>④</a:t>
            </a:r>
            <a:r>
              <a:rPr lang="en-US" altLang="zh-CN" sz="1700" b="1">
                <a:latin typeface="仿宋" panose="02010609060101010101" charset="-122"/>
                <a:ea typeface="仿宋" panose="02010609060101010101" charset="-122"/>
                <a:cs typeface="Times New Roman" panose="02020603050405020304" pitchFamily="18" charset="0"/>
              </a:rPr>
              <a:t> </a:t>
            </a:r>
            <a:r>
              <a:rPr lang="zh-CN" sz="1700" b="1">
                <a:latin typeface="Times New Roman" panose="02020603050405020304" pitchFamily="18" charset="0"/>
                <a:ea typeface="仿宋" panose="02010609060101010101" charset="-122"/>
                <a:cs typeface="Times New Roman" panose="02020603050405020304" pitchFamily="18" charset="0"/>
              </a:rPr>
              <a:t>使用光谱仪的游标、缩放、寻峰按钮，对光谱进行观测，并做好记录；</a:t>
            </a:r>
            <a:endParaRPr lang="zh-CN" sz="1700" b="1">
              <a:latin typeface="Times New Roman" panose="02020603050405020304" pitchFamily="18" charset="0"/>
              <a:ea typeface="仿宋" panose="02010609060101010101" charset="-122"/>
              <a:cs typeface="Times New Roman" panose="02020603050405020304" pitchFamily="18" charset="0"/>
            </a:endParaRPr>
          </a:p>
          <a:p>
            <a:pPr algn="l">
              <a:lnSpc>
                <a:spcPts val="2360"/>
              </a:lnSpc>
              <a:spcBef>
                <a:spcPts val="0"/>
              </a:spcBef>
              <a:spcAft>
                <a:spcPts val="0"/>
              </a:spcAft>
              <a:buClrTx/>
              <a:buSzTx/>
              <a:buNone/>
            </a:pPr>
            <a:r>
              <a:rPr lang="en-US" altLang="zh-CN" sz="1700" b="1">
                <a:latin typeface="仿宋" panose="02010609060101010101" charset="-122"/>
                <a:ea typeface="仿宋" panose="02010609060101010101" charset="-122"/>
                <a:cs typeface="Times New Roman" panose="02020603050405020304" pitchFamily="18" charset="0"/>
              </a:rPr>
              <a:t>  </a:t>
            </a:r>
            <a:r>
              <a:rPr lang="zh-CN" sz="1700" b="1">
                <a:latin typeface="仿宋" panose="02010609060101010101" charset="-122"/>
                <a:ea typeface="仿宋" panose="02010609060101010101" charset="-122"/>
                <a:cs typeface="Times New Roman" panose="02020603050405020304" pitchFamily="18" charset="0"/>
              </a:rPr>
              <a:t>⑤</a:t>
            </a:r>
            <a:r>
              <a:rPr lang="en-US" altLang="zh-CN" sz="1700" b="1">
                <a:latin typeface="仿宋" panose="02010609060101010101" charset="-122"/>
                <a:ea typeface="仿宋" panose="02010609060101010101" charset="-122"/>
                <a:cs typeface="Times New Roman" panose="02020603050405020304" pitchFamily="18" charset="0"/>
              </a:rPr>
              <a:t> </a:t>
            </a:r>
            <a:r>
              <a:rPr lang="zh-CN" sz="1700" b="1">
                <a:latin typeface="Times New Roman" panose="02020603050405020304" pitchFamily="18" charset="0"/>
                <a:ea typeface="仿宋" panose="02010609060101010101" charset="-122"/>
                <a:cs typeface="Times New Roman" panose="02020603050405020304" pitchFamily="18" charset="0"/>
              </a:rPr>
              <a:t>改变激光器的工作电流，研究激发功率对上转换发光的影响。</a:t>
            </a:r>
            <a:endParaRPr lang="zh-CN" sz="1700" b="1">
              <a:latin typeface="Times New Roman" panose="02020603050405020304" pitchFamily="18" charset="0"/>
              <a:ea typeface="仿宋" panose="02010609060101010101" charset="-122"/>
              <a:cs typeface="Times New Roman" panose="02020603050405020304" pitchFamily="18" charset="0"/>
            </a:endParaRPr>
          </a:p>
        </p:txBody>
      </p:sp>
      <p:grpSp>
        <p:nvGrpSpPr>
          <p:cNvPr id="6" name="组合 5"/>
          <p:cNvGrpSpPr/>
          <p:nvPr/>
        </p:nvGrpSpPr>
        <p:grpSpPr>
          <a:xfrm>
            <a:off x="540385" y="3395980"/>
            <a:ext cx="7945120" cy="3049905"/>
            <a:chOff x="169" y="5400"/>
            <a:chExt cx="14059" cy="5542"/>
          </a:xfrm>
        </p:grpSpPr>
        <p:pic>
          <p:nvPicPr>
            <p:cNvPr id="120" name="图片 119"/>
            <p:cNvPicPr>
              <a:picLocks noChangeAspect="1"/>
            </p:cNvPicPr>
            <p:nvPr/>
          </p:nvPicPr>
          <p:blipFill>
            <a:blip r:embed="rId1"/>
            <a:stretch>
              <a:fillRect/>
            </a:stretch>
          </p:blipFill>
          <p:spPr>
            <a:xfrm>
              <a:off x="169" y="5400"/>
              <a:ext cx="4647" cy="2686"/>
            </a:xfrm>
            <a:prstGeom prst="rect">
              <a:avLst/>
            </a:prstGeom>
            <a:noFill/>
            <a:ln w="9525">
              <a:noFill/>
            </a:ln>
          </p:spPr>
        </p:pic>
        <p:pic>
          <p:nvPicPr>
            <p:cNvPr id="4" name="图片 3"/>
            <p:cNvPicPr>
              <a:picLocks noChangeAspect="1"/>
            </p:cNvPicPr>
            <p:nvPr/>
          </p:nvPicPr>
          <p:blipFill>
            <a:blip r:embed="rId2"/>
            <a:stretch>
              <a:fillRect/>
            </a:stretch>
          </p:blipFill>
          <p:spPr>
            <a:xfrm>
              <a:off x="4871" y="5400"/>
              <a:ext cx="4684" cy="2686"/>
            </a:xfrm>
            <a:prstGeom prst="rect">
              <a:avLst/>
            </a:prstGeom>
            <a:noFill/>
            <a:ln w="9525">
              <a:noFill/>
            </a:ln>
          </p:spPr>
        </p:pic>
        <p:pic>
          <p:nvPicPr>
            <p:cNvPr id="122" name="图片 121"/>
            <p:cNvPicPr>
              <a:picLocks noChangeAspect="1"/>
            </p:cNvPicPr>
            <p:nvPr/>
          </p:nvPicPr>
          <p:blipFill>
            <a:blip r:embed="rId3"/>
            <a:srcRect r="3947"/>
            <a:stretch>
              <a:fillRect/>
            </a:stretch>
          </p:blipFill>
          <p:spPr>
            <a:xfrm>
              <a:off x="9610" y="5400"/>
              <a:ext cx="4618" cy="2686"/>
            </a:xfrm>
            <a:prstGeom prst="rect">
              <a:avLst/>
            </a:prstGeom>
            <a:noFill/>
            <a:ln w="9525">
              <a:noFill/>
            </a:ln>
          </p:spPr>
        </p:pic>
        <p:pic>
          <p:nvPicPr>
            <p:cNvPr id="42" name="图片 42" descr="C:\Users\ADMINI~1\AppData\Local\Temp\157690385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71" y="8122"/>
              <a:ext cx="4645" cy="2806"/>
            </a:xfrm>
            <a:prstGeom prst="rect">
              <a:avLst/>
            </a:prstGeom>
            <a:noFill/>
            <a:ln>
              <a:noFill/>
            </a:ln>
          </p:spPr>
        </p:pic>
        <p:pic>
          <p:nvPicPr>
            <p:cNvPr id="5" name="图片 4"/>
            <p:cNvPicPr>
              <a:picLocks noChangeAspect="1"/>
            </p:cNvPicPr>
            <p:nvPr/>
          </p:nvPicPr>
          <p:blipFill>
            <a:blip r:embed="rId5"/>
            <a:stretch>
              <a:fillRect/>
            </a:stretch>
          </p:blipFill>
          <p:spPr>
            <a:xfrm>
              <a:off x="4854" y="8122"/>
              <a:ext cx="4700" cy="2820"/>
            </a:xfrm>
            <a:prstGeom prst="rect">
              <a:avLst/>
            </a:prstGeom>
            <a:noFill/>
            <a:ln w="9525">
              <a:noFill/>
            </a:ln>
          </p:spPr>
        </p:pic>
        <p:pic>
          <p:nvPicPr>
            <p:cNvPr id="46" name="图片 46" descr="C:\Users\ADMINI~1\AppData\Local\Temp\1576907629(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9592" y="8122"/>
              <a:ext cx="4635" cy="2807"/>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Rectangle 2"/>
          <p:cNvSpPr txBox="1">
            <a:spLocks noChangeArrowheads="1"/>
          </p:cNvSpPr>
          <p:nvPr/>
        </p:nvSpPr>
        <p:spPr bwMode="auto">
          <a:xfrm>
            <a:off x="925523" y="1"/>
            <a:ext cx="7302500" cy="108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光</a:t>
            </a:r>
            <a:r>
              <a:rPr lang="en-US" altLang="zh-CN"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谱</a:t>
            </a:r>
            <a:r>
              <a:rPr lang="en-US" altLang="zh-CN"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数</a:t>
            </a:r>
            <a:r>
              <a:rPr lang="en-US" altLang="zh-CN"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据</a:t>
            </a:r>
            <a:r>
              <a:rPr lang="en-US" altLang="zh-CN"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分</a:t>
            </a:r>
            <a:r>
              <a:rPr lang="en-US" altLang="zh-CN"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析</a:t>
            </a:r>
            <a:r>
              <a:rPr lang="en-US" altLang="zh-CN"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与</a:t>
            </a:r>
            <a:r>
              <a:rPr lang="en-US" altLang="zh-CN"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处</a:t>
            </a:r>
            <a:r>
              <a:rPr lang="en-US" altLang="zh-CN"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理</a:t>
            </a:r>
            <a:endPar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endParaRPr>
          </a:p>
        </p:txBody>
      </p:sp>
      <p:sp>
        <p:nvSpPr>
          <p:cNvPr id="5" name="文本框 4"/>
          <p:cNvSpPr txBox="1"/>
          <p:nvPr/>
        </p:nvSpPr>
        <p:spPr>
          <a:xfrm>
            <a:off x="52070" y="1708150"/>
            <a:ext cx="4380230" cy="681355"/>
          </a:xfrm>
          <a:prstGeom prst="rect">
            <a:avLst/>
          </a:prstGeom>
          <a:noFill/>
          <a:ln w="9525">
            <a:noFill/>
          </a:ln>
        </p:spPr>
        <p:txBody>
          <a:bodyPr wrap="square">
            <a:spAutoFit/>
          </a:bodyPr>
          <a:p>
            <a:pPr marL="342900" indent="-342900" algn="l">
              <a:lnSpc>
                <a:spcPct val="120000"/>
              </a:lnSpc>
              <a:spcBef>
                <a:spcPts val="20"/>
              </a:spcBef>
              <a:spcAft>
                <a:spcPts val="0"/>
              </a:spcAft>
              <a:buClrTx/>
              <a:buSzTx/>
              <a:buFont typeface="Wingdings" panose="05000000000000000000" charset="0"/>
              <a:buChar char="ü"/>
            </a:pPr>
            <a:r>
              <a:rPr lang="zh-CN" altLang="en-US" sz="1600" b="1" dirty="0">
                <a:solidFill>
                  <a:srgbClr val="C00000"/>
                </a:solidFill>
                <a:latin typeface="楷体_GB2312" pitchFamily="49" charset="-122"/>
                <a:ea typeface="楷体_GB2312" pitchFamily="49" charset="-122"/>
              </a:rPr>
              <a:t>作发光强度随激发光功率变化曲线，分析多光子吸收过程</a:t>
            </a:r>
            <a:endParaRPr lang="zh-CN" altLang="en-US" sz="1600" b="1" dirty="0">
              <a:solidFill>
                <a:srgbClr val="C00000"/>
              </a:solidFill>
              <a:latin typeface="楷体_GB2312" pitchFamily="49" charset="-122"/>
              <a:ea typeface="楷体_GB2312" pitchFamily="49" charset="-122"/>
            </a:endParaRPr>
          </a:p>
        </p:txBody>
      </p:sp>
      <p:pic>
        <p:nvPicPr>
          <p:cNvPr id="7" name="图片 126" descr="Fig.6"/>
          <p:cNvPicPr>
            <a:picLocks noChangeAspect="1"/>
          </p:cNvPicPr>
          <p:nvPr/>
        </p:nvPicPr>
        <p:blipFill>
          <a:blip r:embed="rId1"/>
          <a:stretch>
            <a:fillRect/>
          </a:stretch>
        </p:blipFill>
        <p:spPr>
          <a:xfrm>
            <a:off x="395605" y="2780665"/>
            <a:ext cx="3750310" cy="3423920"/>
          </a:xfrm>
          <a:prstGeom prst="rect">
            <a:avLst/>
          </a:prstGeom>
          <a:noFill/>
          <a:ln w="9525">
            <a:noFill/>
          </a:ln>
        </p:spPr>
      </p:pic>
      <p:sp>
        <p:nvSpPr>
          <p:cNvPr id="132" name="文本框 131"/>
          <p:cNvSpPr txBox="1"/>
          <p:nvPr/>
        </p:nvSpPr>
        <p:spPr>
          <a:xfrm>
            <a:off x="4432300" y="1699895"/>
            <a:ext cx="4522470" cy="975995"/>
          </a:xfrm>
          <a:prstGeom prst="rect">
            <a:avLst/>
          </a:prstGeom>
          <a:noFill/>
          <a:ln w="9525">
            <a:noFill/>
          </a:ln>
        </p:spPr>
        <p:txBody>
          <a:bodyPr wrap="square">
            <a:spAutoFit/>
          </a:bodyPr>
          <a:p>
            <a:pPr marL="342900" indent="-342900" algn="just">
              <a:lnSpc>
                <a:spcPct val="120000"/>
              </a:lnSpc>
              <a:spcBef>
                <a:spcPts val="20"/>
              </a:spcBef>
              <a:spcAft>
                <a:spcPts val="0"/>
              </a:spcAft>
              <a:buClrTx/>
              <a:buSzTx/>
              <a:buFont typeface="Wingdings" panose="05000000000000000000" charset="0"/>
              <a:buChar char="ü"/>
            </a:pPr>
            <a:r>
              <a:rPr lang="zh-CN" altLang="en-US" sz="1600" b="1" dirty="0">
                <a:solidFill>
                  <a:srgbClr val="C00000"/>
                </a:solidFill>
                <a:latin typeface="楷体_GB2312" pitchFamily="49" charset="-122"/>
                <a:ea typeface="楷体_GB2312" pitchFamily="49" charset="-122"/>
              </a:rPr>
              <a:t>依据上转换发光的基本原理，结合发射光谱、多光子吸收结果和Er-Yb离子能级图，分析能量传递过程和电子跃迁机理</a:t>
            </a:r>
            <a:endParaRPr lang="zh-CN" altLang="en-US" sz="1600" b="1" dirty="0">
              <a:solidFill>
                <a:srgbClr val="C00000"/>
              </a:solidFill>
              <a:latin typeface="楷体_GB2312" pitchFamily="49" charset="-122"/>
              <a:ea typeface="楷体_GB2312" pitchFamily="49" charset="-122"/>
            </a:endParaRPr>
          </a:p>
        </p:txBody>
      </p:sp>
      <p:pic>
        <p:nvPicPr>
          <p:cNvPr id="6" name="图片 235" descr="3-"/>
          <p:cNvPicPr>
            <a:picLocks noChangeAspect="1"/>
          </p:cNvPicPr>
          <p:nvPr/>
        </p:nvPicPr>
        <p:blipFill>
          <a:blip r:embed="rId2"/>
          <a:stretch>
            <a:fillRect/>
          </a:stretch>
        </p:blipFill>
        <p:spPr>
          <a:xfrm>
            <a:off x="4356100" y="2780665"/>
            <a:ext cx="4641850" cy="3225800"/>
          </a:xfrm>
          <a:prstGeom prst="rect">
            <a:avLst/>
          </a:prstGeom>
          <a:no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Rectangle 2"/>
          <p:cNvSpPr txBox="1">
            <a:spLocks noChangeArrowheads="1"/>
          </p:cNvSpPr>
          <p:nvPr/>
        </p:nvSpPr>
        <p:spPr bwMode="auto">
          <a:xfrm>
            <a:off x="925523" y="1"/>
            <a:ext cx="7302500" cy="108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注</a:t>
            </a:r>
            <a:r>
              <a:rPr lang="en-US" altLang="zh-CN"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意</a:t>
            </a:r>
            <a:r>
              <a:rPr lang="en-US" altLang="zh-CN"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事</a:t>
            </a:r>
            <a:r>
              <a:rPr lang="en-US" altLang="zh-CN"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项</a:t>
            </a:r>
            <a:endPar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endParaRPr>
          </a:p>
        </p:txBody>
      </p:sp>
      <p:sp>
        <p:nvSpPr>
          <p:cNvPr id="100" name="文本框 99"/>
          <p:cNvSpPr txBox="1"/>
          <p:nvPr/>
        </p:nvSpPr>
        <p:spPr>
          <a:xfrm>
            <a:off x="899795" y="2059940"/>
            <a:ext cx="7550150" cy="3307715"/>
          </a:xfrm>
          <a:prstGeom prst="rect">
            <a:avLst/>
          </a:prstGeom>
          <a:noFill/>
          <a:ln w="9525">
            <a:noFill/>
          </a:ln>
        </p:spPr>
        <p:txBody>
          <a:bodyPr wrap="square">
            <a:spAutoFit/>
          </a:bodyPr>
          <a:p>
            <a:pPr marL="342900" indent="-342900" algn="l">
              <a:spcBef>
                <a:spcPct val="50000"/>
              </a:spcBef>
              <a:buClr>
                <a:srgbClr val="FFCC00"/>
              </a:buClr>
              <a:buSzPct val="80000"/>
              <a:buFont typeface="Wingdings" panose="05000000000000000000" pitchFamily="2" charset="2"/>
              <a:buBlip>
                <a:blip r:embed="rId1"/>
              </a:buBlip>
              <a:defRPr/>
            </a:pPr>
            <a:r>
              <a:rPr lang="zh-CN" altLang="en-US" sz="2200" b="1" kern="0" dirty="0">
                <a:latin typeface="+mn-ea"/>
                <a:ea typeface="+mn-ea"/>
              </a:rPr>
              <a:t>原材料称量过程中，需按照高精密天平的操作规范进行，务必调平，且勿损坏和污染天平。</a:t>
            </a:r>
            <a:endParaRPr lang="zh-CN" altLang="en-US" sz="2200" b="1" kern="0" dirty="0">
              <a:latin typeface="+mn-ea"/>
              <a:ea typeface="+mn-ea"/>
            </a:endParaRPr>
          </a:p>
          <a:p>
            <a:pPr marL="342900" indent="-342900" algn="l">
              <a:spcBef>
                <a:spcPct val="50000"/>
              </a:spcBef>
              <a:buClr>
                <a:srgbClr val="FFCC00"/>
              </a:buClr>
              <a:buSzPct val="80000"/>
              <a:buFont typeface="Wingdings" panose="05000000000000000000" pitchFamily="2" charset="2"/>
              <a:buBlip>
                <a:blip r:embed="rId1"/>
              </a:buBlip>
              <a:defRPr/>
            </a:pPr>
            <a:r>
              <a:rPr lang="zh-CN" altLang="en-US" sz="2200" b="1" kern="0" dirty="0">
                <a:latin typeface="+mn-ea"/>
                <a:ea typeface="+mn-ea"/>
              </a:rPr>
              <a:t>马弗炉最高设定温度勿超过1300℃，否则程序会失控、炉子会过热烧毁。</a:t>
            </a:r>
            <a:endParaRPr lang="zh-CN" altLang="en-US" sz="2200" b="1" kern="0" dirty="0">
              <a:latin typeface="+mn-ea"/>
              <a:ea typeface="+mn-ea"/>
            </a:endParaRPr>
          </a:p>
          <a:p>
            <a:pPr marL="342900" indent="-342900" algn="l">
              <a:spcBef>
                <a:spcPct val="50000"/>
              </a:spcBef>
              <a:buClr>
                <a:srgbClr val="FFCC00"/>
              </a:buClr>
              <a:buSzPct val="80000"/>
              <a:buFont typeface="Wingdings" panose="05000000000000000000" pitchFamily="2" charset="2"/>
              <a:buBlip>
                <a:blip r:embed="rId1"/>
              </a:buBlip>
              <a:defRPr/>
            </a:pPr>
            <a:r>
              <a:rPr lang="zh-CN" altLang="en-US" sz="2200" b="1" kern="0" dirty="0">
                <a:latin typeface="+mn-ea"/>
                <a:ea typeface="+mn-ea"/>
              </a:rPr>
              <a:t>在使用计算机进行虚拟操作时，注意每步保存实验成果，避免丢失。</a:t>
            </a:r>
            <a:endParaRPr lang="zh-CN" altLang="en-US" sz="2200" b="1" kern="0" dirty="0">
              <a:latin typeface="+mn-ea"/>
              <a:ea typeface="+mn-ea"/>
            </a:endParaRPr>
          </a:p>
          <a:p>
            <a:pPr marL="342900" indent="-342900" algn="l">
              <a:spcBef>
                <a:spcPct val="50000"/>
              </a:spcBef>
              <a:buClr>
                <a:srgbClr val="FFCC00"/>
              </a:buClr>
              <a:buSzPct val="80000"/>
              <a:buFont typeface="Wingdings" panose="05000000000000000000" pitchFamily="2" charset="2"/>
              <a:buBlip>
                <a:blip r:embed="rId1"/>
              </a:buBlip>
              <a:defRPr/>
            </a:pPr>
            <a:r>
              <a:rPr lang="zh-CN" altLang="en-US" sz="2200" b="1" kern="0" dirty="0">
                <a:latin typeface="+mn-ea"/>
                <a:ea typeface="+mn-ea"/>
              </a:rPr>
              <a:t>实验过程中内置了操作扣分设置，请认真、仔细完成实验操作。</a:t>
            </a:r>
            <a:endParaRPr lang="zh-CN" altLang="en-US" sz="2200" b="1" kern="0" dirty="0">
              <a:latin typeface="+mn-ea"/>
              <a:ea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2" name="文本框 131"/>
          <p:cNvSpPr txBox="1"/>
          <p:nvPr/>
        </p:nvSpPr>
        <p:spPr>
          <a:xfrm>
            <a:off x="1548130" y="2552065"/>
            <a:ext cx="7410450" cy="2086610"/>
          </a:xfrm>
          <a:prstGeom prst="rect">
            <a:avLst/>
          </a:prstGeom>
          <a:noFill/>
          <a:ln w="9525">
            <a:noFill/>
          </a:ln>
        </p:spPr>
        <p:txBody>
          <a:bodyPr wrap="square">
            <a:spAutoFit/>
          </a:bodyPr>
          <a:p>
            <a:pPr marL="742950" indent="-742950">
              <a:lnSpc>
                <a:spcPct val="150000"/>
              </a:lnSpc>
              <a:spcBef>
                <a:spcPts val="0"/>
              </a:spcBef>
              <a:spcAft>
                <a:spcPts val="2600"/>
              </a:spcAft>
              <a:buClr>
                <a:srgbClr val="FF0000"/>
              </a:buClr>
              <a:buFont typeface="Wingdings" panose="05000000000000000000" charset="0"/>
              <a:buChar char="ü"/>
            </a:pPr>
            <a:r>
              <a:rPr lang="zh-CN" sz="3600" b="1">
                <a:latin typeface="+mn-ea"/>
                <a:ea typeface="+mn-ea"/>
                <a:cs typeface="+mn-ea"/>
              </a:rPr>
              <a:t>完成实验报告；</a:t>
            </a:r>
            <a:endParaRPr lang="zh-CN" sz="3600" b="1">
              <a:latin typeface="+mn-ea"/>
              <a:ea typeface="+mn-ea"/>
              <a:cs typeface="+mn-ea"/>
            </a:endParaRPr>
          </a:p>
          <a:p>
            <a:pPr marL="742950" indent="-742950">
              <a:lnSpc>
                <a:spcPct val="150000"/>
              </a:lnSpc>
              <a:buClr>
                <a:srgbClr val="FF0000"/>
              </a:buClr>
              <a:buFont typeface="Wingdings" panose="05000000000000000000" charset="0"/>
              <a:buChar char="ü"/>
            </a:pPr>
            <a:r>
              <a:rPr lang="zh-CN" sz="3600" b="1">
                <a:latin typeface="+mn-ea"/>
                <a:ea typeface="+mn-ea"/>
                <a:cs typeface="+mn-ea"/>
              </a:rPr>
              <a:t>上传虚拟仿真实验平台。</a:t>
            </a:r>
            <a:endParaRPr lang="zh-CN" sz="3600" b="1">
              <a:latin typeface="+mn-ea"/>
              <a:ea typeface="+mn-ea"/>
              <a:cs typeface="+mn-ea"/>
            </a:endParaRPr>
          </a:p>
        </p:txBody>
      </p:sp>
      <p:sp>
        <p:nvSpPr>
          <p:cNvPr id="14" name="Rectangle 2"/>
          <p:cNvSpPr txBox="1">
            <a:spLocks noChangeArrowheads="1"/>
          </p:cNvSpPr>
          <p:nvPr/>
        </p:nvSpPr>
        <p:spPr bwMode="auto">
          <a:xfrm>
            <a:off x="925523" y="1"/>
            <a:ext cx="7302500" cy="108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实</a:t>
            </a:r>
            <a:r>
              <a:rPr lang="en-US" altLang="zh-CN"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验</a:t>
            </a:r>
            <a:r>
              <a:rPr lang="en-US" altLang="zh-CN"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报</a:t>
            </a:r>
            <a:r>
              <a:rPr lang="en-US" altLang="zh-CN"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告</a:t>
            </a:r>
            <a:r>
              <a:rPr lang="en-US" altLang="zh-CN"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提</a:t>
            </a:r>
            <a:r>
              <a:rPr lang="en-US" altLang="zh-CN"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 </a:t>
            </a:r>
            <a:r>
              <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rPr>
              <a:t>交</a:t>
            </a:r>
            <a:endParaRPr lang="zh-CN" altLang="en-US" sz="4000" b="1" kern="0" noProof="0" dirty="0" smtClean="0">
              <a:ln>
                <a:noFill/>
              </a:ln>
              <a:solidFill>
                <a:srgbClr val="333399"/>
              </a:solidFill>
              <a:effectLst/>
              <a:uLnTx/>
              <a:uFillTx/>
              <a:latin typeface="华文楷体" panose="02010600040101010101" pitchFamily="2" charset="-122"/>
              <a:ea typeface="华文楷体" panose="02010600040101010101" pitchFamily="2"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WordArt 2"/>
          <p:cNvSpPr>
            <a:spLocks noChangeArrowheads="1" noChangeShapeType="1" noTextEdit="1"/>
          </p:cNvSpPr>
          <p:nvPr/>
        </p:nvSpPr>
        <p:spPr bwMode="auto">
          <a:xfrm>
            <a:off x="2525330" y="2613993"/>
            <a:ext cx="4111625" cy="1516063"/>
          </a:xfrm>
          <a:prstGeom prst="rect">
            <a:avLst/>
          </a:prstGeom>
        </p:spPr>
        <p:txBody>
          <a:bodyPr wrap="none" fromWordArt="1">
            <a:prstTxWarp prst="textPlain">
              <a:avLst>
                <a:gd name="adj" fmla="val 50000"/>
              </a:avLst>
            </a:prstTxWarp>
            <a:scene3d>
              <a:camera prst="orthographicFront"/>
              <a:lightRig rig="threePt" dir="t"/>
            </a:scene3d>
          </a:bodyPr>
          <a:p>
            <a:pPr fontAlgn="base">
              <a:spcBef>
                <a:spcPct val="0"/>
              </a:spcBef>
              <a:spcAft>
                <a:spcPct val="0"/>
              </a:spcAft>
            </a:pPr>
            <a:r>
              <a:rPr lang="zh-CN" altLang="en-US" sz="6000" b="1" kern="1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宋体" panose="02010600030101010101" pitchFamily="2" charset="-122"/>
              </a:rPr>
              <a:t>谢谢！</a:t>
            </a:r>
            <a:endParaRPr lang="zh-CN" altLang="en-US" sz="6000" b="1" kern="1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宋体" panose="02010600030101010101" pitchFamily="2"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Rectangle 2"/>
          <p:cNvSpPr txBox="1">
            <a:spLocks noChangeArrowheads="1"/>
          </p:cNvSpPr>
          <p:nvPr/>
        </p:nvSpPr>
        <p:spPr bwMode="auto">
          <a:xfrm>
            <a:off x="925523" y="58060"/>
            <a:ext cx="7302500" cy="86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实 验 背 景</a:t>
            </a:r>
            <a:endPar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endParaRPr>
          </a:p>
        </p:txBody>
      </p:sp>
      <p:sp>
        <p:nvSpPr>
          <p:cNvPr id="60421" name="文本框 60420"/>
          <p:cNvSpPr txBox="1"/>
          <p:nvPr/>
        </p:nvSpPr>
        <p:spPr>
          <a:xfrm>
            <a:off x="539115" y="5277485"/>
            <a:ext cx="7981950" cy="977265"/>
          </a:xfrm>
          <a:prstGeom prst="rect">
            <a:avLst/>
          </a:prstGeom>
          <a:noFill/>
          <a:ln w="9525">
            <a:noFill/>
          </a:ln>
        </p:spPr>
        <p:txBody>
          <a:bodyPr wrap="square">
            <a:spAutoFit/>
          </a:bodyPr>
          <a:p>
            <a:pPr marL="342900" indent="-342900" algn="just">
              <a:lnSpc>
                <a:spcPct val="120000"/>
              </a:lnSpc>
              <a:spcBef>
                <a:spcPts val="20"/>
              </a:spcBef>
              <a:spcAft>
                <a:spcPts val="0"/>
              </a:spcAft>
              <a:buClrTx/>
              <a:buSzTx/>
              <a:buFont typeface="Wingdings" panose="05000000000000000000" charset="0"/>
              <a:buChar char="ü"/>
            </a:pPr>
            <a:r>
              <a:rPr lang="zh-CN" altLang="en-US" sz="2400" b="1" dirty="0">
                <a:solidFill>
                  <a:srgbClr val="C00000"/>
                </a:solidFill>
                <a:latin typeface="楷体_GB2312" pitchFamily="49" charset="-122"/>
                <a:ea typeface="楷体_GB2312" pitchFamily="49" charset="-122"/>
              </a:rPr>
              <a:t>上转换也叫升频转换或频率上转换，是指把长波长</a:t>
            </a:r>
            <a:r>
              <a:rPr lang="en-US" altLang="zh-CN" sz="2400" b="1" dirty="0">
                <a:solidFill>
                  <a:srgbClr val="C00000"/>
                </a:solidFill>
                <a:latin typeface="楷体_GB2312" pitchFamily="49" charset="-122"/>
                <a:ea typeface="楷体_GB2312" pitchFamily="49" charset="-122"/>
              </a:rPr>
              <a:t>(</a:t>
            </a:r>
            <a:r>
              <a:rPr lang="zh-CN" altLang="en-US" sz="2400" b="1" dirty="0">
                <a:solidFill>
                  <a:srgbClr val="C00000"/>
                </a:solidFill>
                <a:latin typeface="楷体_GB2312" pitchFamily="49" charset="-122"/>
                <a:ea typeface="楷体_GB2312" pitchFamily="49" charset="-122"/>
              </a:rPr>
              <a:t>能量低</a:t>
            </a:r>
            <a:r>
              <a:rPr lang="en-US" altLang="zh-CN" sz="2400" b="1" dirty="0">
                <a:solidFill>
                  <a:srgbClr val="C00000"/>
                </a:solidFill>
                <a:latin typeface="楷体_GB2312" pitchFamily="49" charset="-122"/>
                <a:ea typeface="楷体_GB2312" pitchFamily="49" charset="-122"/>
              </a:rPr>
              <a:t>)</a:t>
            </a:r>
            <a:r>
              <a:rPr lang="zh-CN" altLang="en-US" sz="2400" b="1" dirty="0">
                <a:solidFill>
                  <a:srgbClr val="C00000"/>
                </a:solidFill>
                <a:latin typeface="楷体_GB2312" pitchFamily="49" charset="-122"/>
                <a:ea typeface="楷体_GB2312" pitchFamily="49" charset="-122"/>
              </a:rPr>
              <a:t>的光转换成短波长（能量高）的光。</a:t>
            </a:r>
            <a:endParaRPr lang="zh-CN" altLang="en-US" sz="2400" b="1" dirty="0">
              <a:solidFill>
                <a:srgbClr val="C00000"/>
              </a:solidFill>
              <a:latin typeface="楷体_GB2312" pitchFamily="49" charset="-122"/>
              <a:ea typeface="楷体_GB2312" pitchFamily="49" charset="-122"/>
            </a:endParaRPr>
          </a:p>
        </p:txBody>
      </p:sp>
      <p:pic>
        <p:nvPicPr>
          <p:cNvPr id="2" name="图片 1" descr="ppt中图-01"/>
          <p:cNvPicPr>
            <a:picLocks noChangeAspect="1"/>
          </p:cNvPicPr>
          <p:nvPr>
            <p:custDataLst>
              <p:tags r:id="rId1"/>
            </p:custDataLst>
          </p:nvPr>
        </p:nvPicPr>
        <p:blipFill>
          <a:blip r:embed="rId2"/>
          <a:stretch>
            <a:fillRect/>
          </a:stretch>
        </p:blipFill>
        <p:spPr>
          <a:xfrm>
            <a:off x="382905" y="1917065"/>
            <a:ext cx="8293735" cy="28924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Rectangle 2"/>
          <p:cNvSpPr txBox="1">
            <a:spLocks noChangeArrowheads="1"/>
          </p:cNvSpPr>
          <p:nvPr/>
        </p:nvSpPr>
        <p:spPr bwMode="auto">
          <a:xfrm>
            <a:off x="925523" y="58060"/>
            <a:ext cx="7302500" cy="86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实 验 背 景</a:t>
            </a:r>
            <a:endParaRPr kumimoji="0" lang="zh-CN" altLang="en-US" sz="48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endParaRPr>
          </a:p>
        </p:txBody>
      </p:sp>
      <p:sp>
        <p:nvSpPr>
          <p:cNvPr id="27" name="六边形 26"/>
          <p:cNvSpPr/>
          <p:nvPr/>
        </p:nvSpPr>
        <p:spPr>
          <a:xfrm rot="5400000">
            <a:off x="3050752" y="1596538"/>
            <a:ext cx="3060000" cy="2880000"/>
          </a:xfrm>
          <a:prstGeom prst="hexagon">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2pPr>
            <a:lvl3pPr marL="914400" lvl="2"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3pPr>
            <a:lvl4pPr marL="1371600" lvl="3"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4pPr>
            <a:lvl5pPr marL="1828800" lvl="4"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5pPr>
            <a:lvl6pPr marL="2286000" lvl="5"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6pPr>
            <a:lvl7pPr marL="2743200" lvl="6"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7pPr>
            <a:lvl8pPr marL="3200400" lvl="7"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8pPr>
            <a:lvl9pPr marL="3657600" lvl="8"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9pPr>
          </a:lstStyle>
          <a:p>
            <a:pPr algn="ctr" eaLnBrk="1" fontAlgn="base" hangingPunct="1">
              <a:buFont typeface="Arial" panose="020B0604020202020204" pitchFamily="34" charset="0"/>
              <a:buNone/>
              <a:defRPr/>
            </a:pPr>
            <a:endParaRPr lang="zh-CN" altLang="en-US" strike="noStrike" noProof="1"/>
          </a:p>
        </p:txBody>
      </p:sp>
      <p:sp>
        <p:nvSpPr>
          <p:cNvPr id="28" name="六边形 27"/>
          <p:cNvSpPr/>
          <p:nvPr/>
        </p:nvSpPr>
        <p:spPr>
          <a:xfrm rot="5400000">
            <a:off x="-151235" y="1581615"/>
            <a:ext cx="3060000" cy="2880000"/>
          </a:xfrm>
          <a:prstGeom prst="hexagon">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2pPr>
            <a:lvl3pPr marL="914400" lvl="2"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3pPr>
            <a:lvl4pPr marL="1371600" lvl="3"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4pPr>
            <a:lvl5pPr marL="1828800" lvl="4"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5pPr>
            <a:lvl6pPr marL="2286000" lvl="5"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6pPr>
            <a:lvl7pPr marL="2743200" lvl="6"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7pPr>
            <a:lvl8pPr marL="3200400" lvl="7"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8pPr>
            <a:lvl9pPr marL="3657600" lvl="8"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9pPr>
          </a:lstStyle>
          <a:p>
            <a:pPr algn="ctr" eaLnBrk="1" fontAlgn="base" hangingPunct="1">
              <a:buFont typeface="Arial" panose="020B0604020202020204" pitchFamily="34" charset="0"/>
              <a:buNone/>
              <a:defRPr/>
            </a:pPr>
            <a:endParaRPr lang="zh-CN" altLang="en-US" strike="noStrike" noProof="1"/>
          </a:p>
        </p:txBody>
      </p:sp>
      <p:sp>
        <p:nvSpPr>
          <p:cNvPr id="34" name="圆角矩形 33"/>
          <p:cNvSpPr/>
          <p:nvPr/>
        </p:nvSpPr>
        <p:spPr>
          <a:xfrm>
            <a:off x="3468370" y="5000625"/>
            <a:ext cx="1798955" cy="1050925"/>
          </a:xfrm>
          <a:prstGeom prst="roundRect">
            <a:avLst/>
          </a:prstGeom>
          <a:solidFill>
            <a:schemeClr val="tx2">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2pPr>
            <a:lvl3pPr marL="914400" lvl="2"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3pPr>
            <a:lvl4pPr marL="1371600" lvl="3"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4pPr>
            <a:lvl5pPr marL="1828800" lvl="4"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5pPr>
            <a:lvl6pPr marL="2286000" lvl="5"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6pPr>
            <a:lvl7pPr marL="2743200" lvl="6"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7pPr>
            <a:lvl8pPr marL="3200400" lvl="7"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8pPr>
            <a:lvl9pPr marL="3657600" lvl="8"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9pPr>
          </a:lstStyle>
          <a:p>
            <a:pPr algn="ctr" eaLnBrk="1" fontAlgn="base" hangingPunct="1">
              <a:buFont typeface="Arial" panose="020B0604020202020204" pitchFamily="34" charset="0"/>
              <a:buNone/>
              <a:defRPr/>
            </a:pPr>
            <a:endParaRPr lang="zh-CN" altLang="en-US" strike="noStrike" noProof="1"/>
          </a:p>
        </p:txBody>
      </p:sp>
      <p:sp>
        <p:nvSpPr>
          <p:cNvPr id="35" name="六边形 34"/>
          <p:cNvSpPr/>
          <p:nvPr/>
        </p:nvSpPr>
        <p:spPr>
          <a:xfrm rot="5400000">
            <a:off x="6150233" y="1597097"/>
            <a:ext cx="3060000" cy="2880000"/>
          </a:xfrm>
          <a:prstGeom prst="hexagon">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2pPr>
            <a:lvl3pPr marL="914400" lvl="2"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3pPr>
            <a:lvl4pPr marL="1371600" lvl="3"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4pPr>
            <a:lvl5pPr marL="1828800" lvl="4"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5pPr>
            <a:lvl6pPr marL="2286000" lvl="5"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6pPr>
            <a:lvl7pPr marL="2743200" lvl="6"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7pPr>
            <a:lvl8pPr marL="3200400" lvl="7"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8pPr>
            <a:lvl9pPr marL="3657600" lvl="8"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Calibri" panose="020F0502020204030204" charset="0"/>
                <a:ea typeface="宋体" panose="02010600030101010101" pitchFamily="2" charset="-122"/>
              </a:defRPr>
            </a:lvl9pPr>
          </a:lstStyle>
          <a:p>
            <a:pPr algn="ctr" eaLnBrk="1" fontAlgn="base" hangingPunct="1">
              <a:buFont typeface="Arial" panose="020B0604020202020204" pitchFamily="34" charset="0"/>
              <a:buNone/>
              <a:defRPr/>
            </a:pPr>
            <a:endParaRPr lang="zh-CN" altLang="en-US" strike="noStrike" noProof="1"/>
          </a:p>
        </p:txBody>
      </p:sp>
      <p:pic>
        <p:nvPicPr>
          <p:cNvPr id="36" name="图片 35"/>
          <p:cNvPicPr>
            <a:picLocks noChangeAspect="1"/>
          </p:cNvPicPr>
          <p:nvPr/>
        </p:nvPicPr>
        <p:blipFill>
          <a:blip r:embed="rId1"/>
          <a:stretch>
            <a:fillRect/>
          </a:stretch>
        </p:blipFill>
        <p:spPr>
          <a:xfrm>
            <a:off x="-39370" y="2326640"/>
            <a:ext cx="2843530" cy="1364615"/>
          </a:xfrm>
          <a:prstGeom prst="rect">
            <a:avLst/>
          </a:prstGeom>
          <a:noFill/>
          <a:ln w="9525">
            <a:noFill/>
          </a:ln>
        </p:spPr>
      </p:pic>
      <p:pic>
        <p:nvPicPr>
          <p:cNvPr id="37" name="图片 36"/>
          <p:cNvPicPr>
            <a:picLocks noChangeAspect="1"/>
          </p:cNvPicPr>
          <p:nvPr/>
        </p:nvPicPr>
        <p:blipFill>
          <a:blip r:embed="rId2"/>
          <a:stretch>
            <a:fillRect/>
          </a:stretch>
        </p:blipFill>
        <p:spPr>
          <a:xfrm>
            <a:off x="3418205" y="2122170"/>
            <a:ext cx="2285365" cy="1822450"/>
          </a:xfrm>
          <a:prstGeom prst="rect">
            <a:avLst/>
          </a:prstGeom>
          <a:noFill/>
          <a:ln w="9525">
            <a:noFill/>
          </a:ln>
        </p:spPr>
      </p:pic>
      <p:sp>
        <p:nvSpPr>
          <p:cNvPr id="46" name="文本框 99"/>
          <p:cNvSpPr txBox="1"/>
          <p:nvPr/>
        </p:nvSpPr>
        <p:spPr>
          <a:xfrm>
            <a:off x="7067550" y="1706880"/>
            <a:ext cx="1234440" cy="398780"/>
          </a:xfrm>
          <a:prstGeom prst="rect">
            <a:avLst/>
          </a:prstGeom>
          <a:noFill/>
          <a:ln w="9525">
            <a:noFill/>
            <a:miter/>
          </a:ln>
        </p:spPr>
        <p:txBody>
          <a:bodyPr wrap="square">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2pPr>
            <a:lvl3pPr marL="914400" lvl="2"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3pPr>
            <a:lvl4pPr marL="1371600" lvl="3"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4pPr>
            <a:lvl5pPr marL="1828800" lvl="4"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5pPr>
            <a:lvl6pPr marL="2286000" lvl="5"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6pPr>
            <a:lvl7pPr marL="2743200" lvl="6"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7pPr>
            <a:lvl8pPr marL="3200400" lvl="7"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8pPr>
            <a:lvl9pPr marL="3657600" lvl="8"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9pPr>
          </a:lstStyle>
          <a:p>
            <a:pPr>
              <a:buFont typeface="Arial" panose="020B0604020202020204" pitchFamily="34" charset="0"/>
              <a:defRPr/>
            </a:pPr>
            <a:r>
              <a:rPr lang="zh-CN" altLang="en-US" sz="2000" b="1" noProof="1" dirty="0" smtClean="0">
                <a:solidFill>
                  <a:srgbClr val="002060"/>
                </a:solidFill>
                <a:latin typeface="宋体" panose="02010600030101010101" pitchFamily="2" charset="-122"/>
              </a:rPr>
              <a:t>生物成像</a:t>
            </a:r>
            <a:endParaRPr lang="zh-CN" altLang="en-US" sz="2000" b="1" noProof="1" dirty="0" smtClean="0">
              <a:solidFill>
                <a:srgbClr val="002060"/>
              </a:solidFill>
              <a:latin typeface="宋体" panose="02010600030101010101" pitchFamily="2" charset="-122"/>
            </a:endParaRPr>
          </a:p>
        </p:txBody>
      </p:sp>
      <p:sp>
        <p:nvSpPr>
          <p:cNvPr id="47" name="文本框 2"/>
          <p:cNvSpPr txBox="1"/>
          <p:nvPr/>
        </p:nvSpPr>
        <p:spPr>
          <a:xfrm>
            <a:off x="4128135" y="1676400"/>
            <a:ext cx="995680" cy="398780"/>
          </a:xfrm>
          <a:prstGeom prst="rect">
            <a:avLst/>
          </a:prstGeom>
          <a:noFill/>
          <a:ln w="9525">
            <a:noFill/>
            <a:miter/>
          </a:ln>
        </p:spPr>
        <p:txBody>
          <a:bodyPr wrap="square">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2pPr>
            <a:lvl3pPr marL="914400" lvl="2"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3pPr>
            <a:lvl4pPr marL="1371600" lvl="3"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4pPr>
            <a:lvl5pPr marL="1828800" lvl="4"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5pPr>
            <a:lvl6pPr marL="2286000" lvl="5"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6pPr>
            <a:lvl7pPr marL="2743200" lvl="6"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7pPr>
            <a:lvl8pPr marL="3200400" lvl="7"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8pPr>
            <a:lvl9pPr marL="3657600" lvl="8"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9pPr>
          </a:lstStyle>
          <a:p>
            <a:pPr>
              <a:buFont typeface="Arial" panose="020B0604020202020204" pitchFamily="34" charset="0"/>
              <a:defRPr/>
            </a:pPr>
            <a:r>
              <a:rPr lang="zh-CN" altLang="en-US" sz="2000" b="1" noProof="1" dirty="0" smtClean="0">
                <a:solidFill>
                  <a:srgbClr val="002060"/>
                </a:solidFill>
                <a:latin typeface="宋体" panose="02010600030101010101" pitchFamily="2" charset="-122"/>
                <a:ea typeface="宋体" panose="02010600030101010101" pitchFamily="2" charset="-122"/>
              </a:rPr>
              <a:t>防  伪</a:t>
            </a:r>
            <a:endParaRPr lang="zh-CN" altLang="en-US" sz="2000" b="1" noProof="1">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8" name="文本框 5"/>
          <p:cNvSpPr txBox="1"/>
          <p:nvPr/>
        </p:nvSpPr>
        <p:spPr>
          <a:xfrm>
            <a:off x="920115" y="1732280"/>
            <a:ext cx="1236980" cy="398780"/>
          </a:xfrm>
          <a:prstGeom prst="rect">
            <a:avLst/>
          </a:prstGeom>
          <a:noFill/>
          <a:ln w="9525">
            <a:noFill/>
            <a:miter/>
          </a:ln>
        </p:spPr>
        <p:txBody>
          <a:bodyPr wrap="square">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2pPr>
            <a:lvl3pPr marL="914400" lvl="2"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3pPr>
            <a:lvl4pPr marL="1371600" lvl="3"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4pPr>
            <a:lvl5pPr marL="1828800" lvl="4"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5pPr>
            <a:lvl6pPr marL="2286000" lvl="5"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6pPr>
            <a:lvl7pPr marL="2743200" lvl="6"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7pPr>
            <a:lvl8pPr marL="3200400" lvl="7"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8pPr>
            <a:lvl9pPr marL="3657600" lvl="8"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9pPr>
          </a:lstStyle>
          <a:p>
            <a:pPr>
              <a:buFont typeface="Arial" panose="020B0604020202020204" pitchFamily="34" charset="0"/>
              <a:defRPr/>
            </a:pPr>
            <a:r>
              <a:rPr lang="zh-CN" altLang="en-US" sz="2000" b="1" noProof="1" dirty="0" smtClean="0">
                <a:solidFill>
                  <a:srgbClr val="002060"/>
                </a:solidFill>
                <a:latin typeface="宋体" panose="02010600030101010101" pitchFamily="2" charset="-122"/>
                <a:ea typeface="宋体" panose="02010600030101010101" pitchFamily="2" charset="-122"/>
              </a:rPr>
              <a:t>三维显示</a:t>
            </a:r>
            <a:endParaRPr lang="zh-CN" altLang="en-US" sz="2000" b="1" noProof="1">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矩形 48"/>
          <p:cNvSpPr/>
          <p:nvPr/>
        </p:nvSpPr>
        <p:spPr>
          <a:xfrm>
            <a:off x="319769" y="4412538"/>
            <a:ext cx="311150" cy="368300"/>
          </a:xfrm>
          <a:prstGeom prst="rect">
            <a:avLst/>
          </a:prstGeom>
          <a:noFill/>
          <a:ln w="9525">
            <a:noFill/>
          </a:ln>
        </p:spPr>
        <p:txBody>
          <a:bodyPr wrap="none" anchor="ctr" anchorCtr="0">
            <a:spAutoFit/>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2pPr>
            <a:lvl3pPr marL="914400" lvl="2"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3pPr>
            <a:lvl4pPr marL="1371600" lvl="3"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4pPr>
            <a:lvl5pPr marL="1828800" lvl="4"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5pPr>
            <a:lvl6pPr marL="2286000" lvl="5"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6pPr>
            <a:lvl7pPr marL="2743200" lvl="6"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7pPr>
            <a:lvl8pPr marL="3200400" lvl="7"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8pPr>
            <a:lvl9pPr marL="3657600" lvl="8"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9pPr>
          </a:lstStyle>
          <a:p>
            <a:r>
              <a:rPr lang="en-US" altLang="zh-CN">
                <a:latin typeface="Arial" panose="020B0604020202020204" pitchFamily="34" charset="0"/>
                <a:ea typeface="黑体" panose="02010609060101010101" pitchFamily="49" charset="-122"/>
              </a:rPr>
              <a:t> </a:t>
            </a:r>
            <a:endParaRPr lang="en-US" altLang="zh-CN">
              <a:latin typeface="Arial" panose="020B0604020202020204" pitchFamily="34" charset="0"/>
              <a:ea typeface="黑体" panose="02010609060101010101" pitchFamily="49" charset="-122"/>
            </a:endParaRPr>
          </a:p>
        </p:txBody>
      </p:sp>
      <p:grpSp>
        <p:nvGrpSpPr>
          <p:cNvPr id="51" name="组合 50"/>
          <p:cNvGrpSpPr/>
          <p:nvPr/>
        </p:nvGrpSpPr>
        <p:grpSpPr>
          <a:xfrm>
            <a:off x="553085" y="4740910"/>
            <a:ext cx="4626610" cy="1378585"/>
            <a:chOff x="2668" y="-1970"/>
            <a:chExt cx="2652" cy="726"/>
          </a:xfrm>
        </p:grpSpPr>
        <p:pic>
          <p:nvPicPr>
            <p:cNvPr id="62" name="图片 61"/>
            <p:cNvPicPr>
              <a:picLocks noChangeAspect="1"/>
            </p:cNvPicPr>
            <p:nvPr/>
          </p:nvPicPr>
          <p:blipFill>
            <a:blip r:embed="rId3"/>
            <a:stretch>
              <a:fillRect/>
            </a:stretch>
          </p:blipFill>
          <p:spPr>
            <a:xfrm>
              <a:off x="4389" y="-1892"/>
              <a:ext cx="931" cy="464"/>
            </a:xfrm>
            <a:prstGeom prst="rect">
              <a:avLst/>
            </a:prstGeom>
            <a:noFill/>
            <a:ln w="9525">
              <a:noFill/>
            </a:ln>
          </p:spPr>
        </p:pic>
        <p:pic>
          <p:nvPicPr>
            <p:cNvPr id="63" name="图片 62"/>
            <p:cNvPicPr>
              <a:picLocks noChangeAspect="1"/>
            </p:cNvPicPr>
            <p:nvPr/>
          </p:nvPicPr>
          <p:blipFill>
            <a:blip r:embed="rId4"/>
            <a:stretch>
              <a:fillRect/>
            </a:stretch>
          </p:blipFill>
          <p:spPr>
            <a:xfrm>
              <a:off x="2668" y="-1970"/>
              <a:ext cx="1610" cy="726"/>
            </a:xfrm>
            <a:prstGeom prst="rect">
              <a:avLst/>
            </a:prstGeom>
            <a:noFill/>
            <a:ln w="9525">
              <a:noFill/>
            </a:ln>
          </p:spPr>
        </p:pic>
        <p:sp>
          <p:nvSpPr>
            <p:cNvPr id="64" name="矩形 63"/>
            <p:cNvSpPr/>
            <p:nvPr/>
          </p:nvSpPr>
          <p:spPr>
            <a:xfrm>
              <a:off x="3260" y="-1925"/>
              <a:ext cx="202" cy="211"/>
            </a:xfrm>
            <a:prstGeom prst="rect">
              <a:avLst/>
            </a:prstGeom>
            <a:noFill/>
            <a:ln w="76200" cap="flat" cmpd="sng">
              <a:solidFill>
                <a:srgbClr val="FF0000"/>
              </a:solidFill>
              <a:prstDash val="solid"/>
              <a:miter/>
              <a:headEnd type="none" w="med" len="med"/>
              <a:tailEnd type="none" w="med" len="med"/>
            </a:ln>
          </p:spPr>
          <p:txBody>
            <a:bodyPr anchor="t"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2pPr>
              <a:lvl3pPr marL="914400" lvl="2"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3pPr>
              <a:lvl4pPr marL="1371600" lvl="3"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4pPr>
              <a:lvl5pPr marL="1828800" lvl="4"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5pPr>
              <a:lvl6pPr marL="2286000" lvl="5"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6pPr>
              <a:lvl7pPr marL="2743200" lvl="6"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7pPr>
              <a:lvl8pPr marL="3200400" lvl="7"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8pPr>
              <a:lvl9pPr marL="3657600" lvl="8"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ea typeface="宋体" panose="02010600030101010101" pitchFamily="2" charset="-122"/>
                </a:defRPr>
              </a:lvl9pPr>
            </a:lstStyle>
            <a:p>
              <a:endParaRPr lang="zh-CN" altLang="en-US" dirty="0">
                <a:latin typeface="Arial" panose="020B0604020202020204" pitchFamily="34" charset="0"/>
                <a:ea typeface="黑体" panose="02010609060101010101" pitchFamily="49" charset="-122"/>
              </a:endParaRPr>
            </a:p>
          </p:txBody>
        </p:sp>
      </p:grpSp>
      <p:cxnSp>
        <p:nvCxnSpPr>
          <p:cNvPr id="52" name="直接连接符 51"/>
          <p:cNvCxnSpPr/>
          <p:nvPr/>
        </p:nvCxnSpPr>
        <p:spPr>
          <a:xfrm flipV="1">
            <a:off x="2124075" y="5030470"/>
            <a:ext cx="1758950" cy="182245"/>
          </a:xfrm>
          <a:prstGeom prst="line">
            <a:avLst/>
          </a:prstGeom>
          <a:ln w="34925">
            <a:solidFill>
              <a:srgbClr val="FF0000"/>
            </a:solidFill>
          </a:ln>
        </p:spPr>
        <p:style>
          <a:lnRef idx="3">
            <a:schemeClr val="dk1"/>
          </a:lnRef>
          <a:fillRef idx="0">
            <a:schemeClr val="dk1"/>
          </a:fillRef>
          <a:effectRef idx="2">
            <a:schemeClr val="dk1"/>
          </a:effectRef>
          <a:fontRef idx="minor">
            <a:schemeClr val="tx1"/>
          </a:fontRef>
        </p:style>
      </p:cxnSp>
      <p:cxnSp>
        <p:nvCxnSpPr>
          <p:cNvPr id="53" name="直接连接符 52"/>
          <p:cNvCxnSpPr/>
          <p:nvPr/>
        </p:nvCxnSpPr>
        <p:spPr>
          <a:xfrm>
            <a:off x="2124075" y="5285105"/>
            <a:ext cx="1715135" cy="6661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H="1">
            <a:off x="3034711" y="1295958"/>
            <a:ext cx="6350" cy="25558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H="1">
            <a:off x="6084570" y="1310640"/>
            <a:ext cx="7620" cy="25501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H="1">
            <a:off x="1403985" y="3839210"/>
            <a:ext cx="1637030" cy="81407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6080760" y="3851910"/>
            <a:ext cx="1515745" cy="80137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8" name="图片 57"/>
          <p:cNvPicPr>
            <a:picLocks noChangeAspect="1"/>
          </p:cNvPicPr>
          <p:nvPr/>
        </p:nvPicPr>
        <p:blipFill>
          <a:blip r:embed="rId5"/>
          <a:srcRect l="51314"/>
          <a:stretch>
            <a:fillRect/>
          </a:stretch>
        </p:blipFill>
        <p:spPr>
          <a:xfrm>
            <a:off x="6621145" y="2082165"/>
            <a:ext cx="2148205" cy="1906905"/>
          </a:xfrm>
          <a:prstGeom prst="rect">
            <a:avLst/>
          </a:prstGeom>
          <a:noFill/>
          <a:ln w="9525">
            <a:noFill/>
          </a:ln>
        </p:spPr>
      </p:pic>
      <p:sp>
        <p:nvSpPr>
          <p:cNvPr id="5" name="文本框 4"/>
          <p:cNvSpPr txBox="1"/>
          <p:nvPr/>
        </p:nvSpPr>
        <p:spPr>
          <a:xfrm>
            <a:off x="-104140" y="6127750"/>
            <a:ext cx="9232900" cy="398780"/>
          </a:xfrm>
          <a:prstGeom prst="rect">
            <a:avLst/>
          </a:prstGeom>
          <a:noFill/>
        </p:spPr>
        <p:txBody>
          <a:bodyPr wrap="square" rtlCol="0">
            <a:spAutoFit/>
          </a:bodyPr>
          <a:p>
            <a:pPr algn="ctr"/>
            <a:r>
              <a:rPr lang="zh-CN" altLang="en-US" sz="2000" b="1" dirty="0" smtClean="0">
                <a:solidFill>
                  <a:srgbClr val="C00000"/>
                </a:solidFill>
                <a:latin typeface="微软雅黑" panose="020B0503020204020204" charset="-122"/>
                <a:ea typeface="微软雅黑" panose="020B0503020204020204" charset="-122"/>
                <a:sym typeface="+mn-ea"/>
              </a:rPr>
              <a:t>上转换发光材料的应用</a:t>
            </a:r>
            <a:endParaRPr lang="zh-CN" altLang="en-US" sz="2000" b="1" dirty="0" smtClean="0">
              <a:solidFill>
                <a:srgbClr val="C00000"/>
              </a:solidFill>
              <a:latin typeface="微软雅黑" panose="020B0503020204020204" charset="-122"/>
              <a:ea typeface="微软雅黑" panose="020B0503020204020204" charset="-122"/>
              <a:sym typeface="+mn-ea"/>
            </a:endParaRPr>
          </a:p>
        </p:txBody>
      </p:sp>
      <p:pic>
        <p:nvPicPr>
          <p:cNvPr id="3" name="图片 2" descr="微信图片_20210625181031"/>
          <p:cNvPicPr>
            <a:picLocks noChangeAspect="1"/>
          </p:cNvPicPr>
          <p:nvPr/>
        </p:nvPicPr>
        <p:blipFill>
          <a:blip r:embed="rId6"/>
          <a:stretch>
            <a:fillRect/>
          </a:stretch>
        </p:blipFill>
        <p:spPr>
          <a:xfrm>
            <a:off x="5508625" y="4692015"/>
            <a:ext cx="2427605" cy="147764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5" name="内容占位符 15364" descr="upc copy"/>
          <p:cNvPicPr>
            <a:picLocks noChangeAspect="1"/>
          </p:cNvPicPr>
          <p:nvPr>
            <p:ph idx="1"/>
          </p:nvPr>
        </p:nvPicPr>
        <p:blipFill>
          <a:blip r:embed="rId1">
            <a:lum/>
          </a:blip>
          <a:stretch>
            <a:fillRect/>
          </a:stretch>
        </p:blipFill>
        <p:spPr>
          <a:xfrm>
            <a:off x="4133215" y="1638935"/>
            <a:ext cx="4814570" cy="3024505"/>
          </a:xfrm>
        </p:spPr>
      </p:pic>
      <p:sp>
        <p:nvSpPr>
          <p:cNvPr id="14" name="Rectangle 2"/>
          <p:cNvSpPr txBox="1">
            <a:spLocks noChangeArrowheads="1"/>
          </p:cNvSpPr>
          <p:nvPr/>
        </p:nvSpPr>
        <p:spPr bwMode="auto">
          <a:xfrm>
            <a:off x="925523" y="58060"/>
            <a:ext cx="7302500" cy="86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实 验 原 理</a:t>
            </a:r>
            <a:endParaRPr kumimoji="0" lang="zh-CN" altLang="en-US" sz="48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endParaRPr>
          </a:p>
        </p:txBody>
      </p:sp>
      <p:sp>
        <p:nvSpPr>
          <p:cNvPr id="15366" name="矩形 15365"/>
          <p:cNvSpPr/>
          <p:nvPr/>
        </p:nvSpPr>
        <p:spPr>
          <a:xfrm>
            <a:off x="179705" y="4940935"/>
            <a:ext cx="8619490" cy="1280160"/>
          </a:xfrm>
          <a:prstGeom prst="rect">
            <a:avLst/>
          </a:prstGeom>
          <a:noFill/>
          <a:ln w="9525">
            <a:noFill/>
          </a:ln>
        </p:spPr>
        <p:txBody>
          <a:bodyPr/>
          <a:lstStyle>
            <a:lvl1pPr marL="34290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Ø"/>
              <a:defRPr sz="2800" u="none" kern="1200" baseline="0">
                <a:solidFill>
                  <a:schemeClr val="bg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Wingdings" panose="05000000000000000000" pitchFamily="2" charset="2"/>
              <a:buChar char="Ø"/>
              <a:defRPr sz="2400" b="0" i="0" u="none" kern="1200" baseline="0">
                <a:solidFill>
                  <a:schemeClr val="bg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Wingdings" panose="05000000000000000000" pitchFamily="2" charset="2"/>
              <a:buChar char="Ø"/>
              <a:defRPr sz="2000" b="0" i="0" u="none" kern="1200" baseline="0">
                <a:solidFill>
                  <a:schemeClr val="bg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Wingdings" panose="05000000000000000000" pitchFamily="2" charset="2"/>
              <a:buChar char="Ø"/>
              <a:defRPr sz="1800" b="0" i="0" u="none" kern="1200" baseline="0">
                <a:solidFill>
                  <a:schemeClr val="bg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Wingdings" panose="05000000000000000000" pitchFamily="2" charset="2"/>
              <a:buChar char="Ø"/>
              <a:defRPr sz="1800" b="0" i="0" u="none" kern="1200" baseline="0">
                <a:solidFill>
                  <a:schemeClr val="bg1"/>
                </a:solidFill>
                <a:latin typeface="Arial" panose="020B0604020202020204" pitchFamily="34" charset="0"/>
                <a:ea typeface="宋体" panose="02010600030101010101" pitchFamily="2" charset="-122"/>
              </a:defRPr>
            </a:lvl5pPr>
          </a:lstStyle>
          <a:p>
            <a:pPr lvl="0" algn="just">
              <a:lnSpc>
                <a:spcPct val="120000"/>
              </a:lnSpc>
              <a:spcBef>
                <a:spcPts val="20"/>
              </a:spcBef>
              <a:spcAft>
                <a:spcPts val="0"/>
              </a:spcAft>
              <a:buFont typeface="Wingdings" panose="05000000000000000000" charset="0"/>
              <a:buChar char="ü"/>
            </a:pPr>
            <a:r>
              <a:rPr lang="zh-CN" altLang="en-US" sz="2200" b="1" dirty="0">
                <a:solidFill>
                  <a:srgbClr val="C00000"/>
                </a:solidFill>
                <a:latin typeface="楷体_GB2312" pitchFamily="49" charset="-122"/>
                <a:ea typeface="楷体_GB2312" pitchFamily="49" charset="-122"/>
              </a:rPr>
              <a:t>上转换发光</a:t>
            </a:r>
            <a:r>
              <a:rPr lang="en-US" altLang="zh-CN" sz="2200" b="1" dirty="0">
                <a:solidFill>
                  <a:srgbClr val="C00000"/>
                </a:solidFill>
                <a:latin typeface="楷体_GB2312" pitchFamily="49" charset="-122"/>
                <a:ea typeface="楷体_GB2312" pitchFamily="49" charset="-122"/>
                <a:sym typeface="+mn-ea"/>
              </a:rPr>
              <a:t>(</a:t>
            </a:r>
            <a:r>
              <a:rPr lang="en-US" altLang="zh-CN" sz="2200" b="1" dirty="0">
                <a:solidFill>
                  <a:srgbClr val="C00000"/>
                </a:solidFill>
                <a:ea typeface="楷体_GB2312" pitchFamily="49" charset="-122"/>
                <a:cs typeface="Arial" panose="020B0604020202020204" pitchFamily="34" charset="0"/>
                <a:sym typeface="+mn-ea"/>
              </a:rPr>
              <a:t>Upconversion luminescence</a:t>
            </a:r>
            <a:r>
              <a:rPr lang="en-US" altLang="zh-CN" sz="2200" b="1" dirty="0">
                <a:solidFill>
                  <a:srgbClr val="C00000"/>
                </a:solidFill>
                <a:latin typeface="楷体_GB2312" pitchFamily="49" charset="-122"/>
                <a:ea typeface="楷体_GB2312" pitchFamily="49" charset="-122"/>
                <a:sym typeface="+mn-ea"/>
              </a:rPr>
              <a:t>)</a:t>
            </a:r>
            <a:r>
              <a:rPr lang="zh-CN" altLang="en-US" sz="2200" b="1" dirty="0">
                <a:solidFill>
                  <a:srgbClr val="C00000"/>
                </a:solidFill>
                <a:latin typeface="楷体_GB2312" pitchFamily="49" charset="-122"/>
                <a:ea typeface="楷体_GB2312" pitchFamily="49" charset="-122"/>
              </a:rPr>
              <a:t>机理是基于双光子或多光子过程。发光中心相继吸收两个或多个光子，再经过无辐射弛豫达到发光能级，由此跃迁到基态放出一可见光子。</a:t>
            </a:r>
            <a:endParaRPr lang="zh-CN" altLang="en-US" sz="2200" b="1" dirty="0">
              <a:solidFill>
                <a:srgbClr val="C00000"/>
              </a:solidFill>
              <a:latin typeface="楷体_GB2312" pitchFamily="49" charset="-122"/>
              <a:ea typeface="楷体_GB2312" pitchFamily="49" charset="-122"/>
            </a:endParaRPr>
          </a:p>
        </p:txBody>
      </p:sp>
      <p:pic>
        <p:nvPicPr>
          <p:cNvPr id="5" name="图片 4" descr="上转换发光-01.jpg"/>
          <p:cNvPicPr/>
          <p:nvPr/>
        </p:nvPicPr>
        <p:blipFill>
          <a:blip r:embed="rId2">
            <a:extLst>
              <a:ext uri="{28A0092B-C50C-407E-A947-70E740481C1C}">
                <a14:useLocalDpi xmlns:a14="http://schemas.microsoft.com/office/drawing/2010/main" val="0"/>
              </a:ext>
            </a:extLst>
          </a:blip>
          <a:srcRect/>
          <a:stretch>
            <a:fillRect/>
          </a:stretch>
        </p:blipFill>
        <p:spPr bwMode="auto">
          <a:xfrm>
            <a:off x="89535" y="1637665"/>
            <a:ext cx="3917315" cy="302704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7" name="对象 6"/>
          <p:cNvGraphicFramePr/>
          <p:nvPr/>
        </p:nvGraphicFramePr>
        <p:xfrm>
          <a:off x="1252855" y="1340485"/>
          <a:ext cx="4237990" cy="3904615"/>
        </p:xfrm>
        <a:graphic>
          <a:graphicData uri="http://schemas.openxmlformats.org/presentationml/2006/ole">
            <mc:AlternateContent xmlns:mc="http://schemas.openxmlformats.org/markup-compatibility/2006">
              <mc:Choice xmlns:v="urn:schemas-microsoft-com:vml" Requires="v">
                <p:oleObj spid="_x0000_s1747" name="" r:id="rId1" imgW="6677660" imgH="2210435" progId="Paint.Picture">
                  <p:embed/>
                </p:oleObj>
              </mc:Choice>
              <mc:Fallback>
                <p:oleObj name="" r:id="rId1" imgW="6677660" imgH="2210435" progId="Paint.Picture">
                  <p:embed/>
                  <p:pic>
                    <p:nvPicPr>
                      <p:cNvPr id="0" name="图片 1524"/>
                      <p:cNvPicPr/>
                      <p:nvPr/>
                    </p:nvPicPr>
                    <p:blipFill>
                      <a:blip r:embed="rId2"/>
                      <a:stretch>
                        <a:fillRect/>
                      </a:stretch>
                    </p:blipFill>
                    <p:spPr>
                      <a:xfrm>
                        <a:off x="1252855" y="1340485"/>
                        <a:ext cx="4237990" cy="3904615"/>
                      </a:xfrm>
                      <a:prstGeom prst="rect">
                        <a:avLst/>
                      </a:prstGeom>
                    </p:spPr>
                  </p:pic>
                </p:oleObj>
              </mc:Fallback>
            </mc:AlternateContent>
          </a:graphicData>
        </a:graphic>
      </p:graphicFrame>
      <p:pic>
        <p:nvPicPr>
          <p:cNvPr id="8" name="图片 7"/>
          <p:cNvPicPr>
            <a:picLocks noChangeAspect="1"/>
          </p:cNvPicPr>
          <p:nvPr/>
        </p:nvPicPr>
        <p:blipFill>
          <a:blip r:embed="rId3"/>
          <a:stretch>
            <a:fillRect/>
          </a:stretch>
        </p:blipFill>
        <p:spPr>
          <a:xfrm>
            <a:off x="5866130" y="1268730"/>
            <a:ext cx="1724025" cy="3893185"/>
          </a:xfrm>
          <a:prstGeom prst="rect">
            <a:avLst/>
          </a:prstGeom>
        </p:spPr>
      </p:pic>
      <p:sp>
        <p:nvSpPr>
          <p:cNvPr id="14" name="Rectangle 2"/>
          <p:cNvSpPr txBox="1">
            <a:spLocks noChangeArrowheads="1"/>
          </p:cNvSpPr>
          <p:nvPr/>
        </p:nvSpPr>
        <p:spPr bwMode="auto">
          <a:xfrm>
            <a:off x="925523" y="58060"/>
            <a:ext cx="7302500" cy="86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实 验 原 理</a:t>
            </a:r>
            <a:endParaRPr kumimoji="0" lang="zh-CN" altLang="en-US" sz="48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endParaRPr>
          </a:p>
        </p:txBody>
      </p:sp>
      <p:sp>
        <p:nvSpPr>
          <p:cNvPr id="100" name="文本框 99"/>
          <p:cNvSpPr txBox="1"/>
          <p:nvPr/>
        </p:nvSpPr>
        <p:spPr>
          <a:xfrm>
            <a:off x="453390" y="5213985"/>
            <a:ext cx="8533130" cy="1201420"/>
          </a:xfrm>
          <a:prstGeom prst="rect">
            <a:avLst/>
          </a:prstGeom>
          <a:noFill/>
          <a:ln w="9525">
            <a:noFill/>
          </a:ln>
        </p:spPr>
        <p:txBody>
          <a:bodyPr wrap="square">
            <a:spAutoFit/>
          </a:bodyPr>
          <a:p>
            <a:pPr marL="342900" indent="-342900" algn="just">
              <a:lnSpc>
                <a:spcPct val="120000"/>
              </a:lnSpc>
              <a:spcBef>
                <a:spcPts val="20"/>
              </a:spcBef>
              <a:spcAft>
                <a:spcPts val="0"/>
              </a:spcAft>
              <a:buClrTx/>
              <a:buSzTx/>
              <a:buFont typeface="Wingdings" panose="05000000000000000000" charset="0"/>
              <a:buChar char="ü"/>
            </a:pPr>
            <a:r>
              <a:rPr lang="zh-CN" altLang="en-US" sz="2000" b="1" dirty="0">
                <a:solidFill>
                  <a:srgbClr val="C00000"/>
                </a:solidFill>
                <a:latin typeface="楷体_GB2312" pitchFamily="49" charset="-122"/>
                <a:ea typeface="楷体_GB2312" pitchFamily="49" charset="-122"/>
              </a:rPr>
              <a:t>为实现双光子或多光子效应，发光中心的亚稳态需有较长的能级寿命。稀土离子能级间的跃迁属于禁戒的f-f跃迁，有长的寿命，符合此条件。</a:t>
            </a:r>
            <a:endParaRPr lang="zh-CN" altLang="en-US" sz="2000" b="1" dirty="0">
              <a:solidFill>
                <a:srgbClr val="C00000"/>
              </a:solidFill>
              <a:latin typeface="楷体_GB2312" pitchFamily="49" charset="-122"/>
              <a:ea typeface="楷体_GB2312" pitchFamily="49" charset="-122"/>
            </a:endParaRPr>
          </a:p>
          <a:p>
            <a:pPr marL="342900" indent="-342900" algn="just">
              <a:lnSpc>
                <a:spcPct val="120000"/>
              </a:lnSpc>
              <a:spcBef>
                <a:spcPts val="20"/>
              </a:spcBef>
              <a:spcAft>
                <a:spcPts val="0"/>
              </a:spcAft>
              <a:buClrTx/>
              <a:buSzTx/>
              <a:buFont typeface="Wingdings" panose="05000000000000000000" charset="0"/>
              <a:buChar char="ü"/>
            </a:pPr>
            <a:r>
              <a:rPr lang="zh-CN" altLang="en-US" sz="2000" b="1" dirty="0">
                <a:solidFill>
                  <a:srgbClr val="C00000"/>
                </a:solidFill>
                <a:latin typeface="楷体_GB2312" pitchFamily="49" charset="-122"/>
                <a:ea typeface="楷体_GB2312" pitchFamily="49" charset="-122"/>
                <a:sym typeface="+mn-ea"/>
              </a:rPr>
              <a:t>本实验中，基质材料为</a:t>
            </a:r>
            <a:r>
              <a:rPr lang="zh-CN" altLang="en-US" sz="2000" dirty="0">
                <a:solidFill>
                  <a:srgbClr val="C00000"/>
                </a:solidFill>
                <a:ea typeface="楷体_GB2312" pitchFamily="49" charset="-122"/>
                <a:cs typeface="Arial" panose="020B0604020202020204" pitchFamily="34" charset="0"/>
                <a:sym typeface="+mn-ea"/>
              </a:rPr>
              <a:t>Y</a:t>
            </a:r>
            <a:r>
              <a:rPr lang="zh-CN" altLang="en-US" sz="2000" baseline="-25000" dirty="0">
                <a:solidFill>
                  <a:srgbClr val="C00000"/>
                </a:solidFill>
                <a:ea typeface="楷体_GB2312" pitchFamily="49" charset="-122"/>
                <a:cs typeface="Arial" panose="020B0604020202020204" pitchFamily="34" charset="0"/>
                <a:sym typeface="+mn-ea"/>
              </a:rPr>
              <a:t>2</a:t>
            </a:r>
            <a:r>
              <a:rPr lang="zh-CN" altLang="en-US" sz="2000" dirty="0">
                <a:solidFill>
                  <a:srgbClr val="C00000"/>
                </a:solidFill>
                <a:ea typeface="楷体_GB2312" pitchFamily="49" charset="-122"/>
                <a:cs typeface="Arial" panose="020B0604020202020204" pitchFamily="34" charset="0"/>
                <a:sym typeface="+mn-ea"/>
              </a:rPr>
              <a:t>O</a:t>
            </a:r>
            <a:r>
              <a:rPr lang="zh-CN" altLang="en-US" sz="2000" baseline="-25000" dirty="0">
                <a:solidFill>
                  <a:srgbClr val="C00000"/>
                </a:solidFill>
                <a:ea typeface="楷体_GB2312" pitchFamily="49" charset="-122"/>
                <a:cs typeface="Arial" panose="020B0604020202020204" pitchFamily="34" charset="0"/>
                <a:sym typeface="+mn-ea"/>
              </a:rPr>
              <a:t>3</a:t>
            </a:r>
            <a:r>
              <a:rPr lang="zh-CN" altLang="en-US" sz="2000" b="1" dirty="0">
                <a:solidFill>
                  <a:srgbClr val="C00000"/>
                </a:solidFill>
                <a:ea typeface="楷体_GB2312" pitchFamily="49" charset="-122"/>
                <a:cs typeface="Arial" panose="020B0604020202020204" pitchFamily="34" charset="0"/>
                <a:sym typeface="+mn-ea"/>
              </a:rPr>
              <a:t>，掺杂离子为</a:t>
            </a:r>
            <a:r>
              <a:rPr lang="zh-CN" altLang="en-US" sz="2000" dirty="0">
                <a:solidFill>
                  <a:srgbClr val="C00000"/>
                </a:solidFill>
                <a:ea typeface="楷体_GB2312" pitchFamily="49" charset="-122"/>
                <a:cs typeface="Arial" panose="020B0604020202020204" pitchFamily="34" charset="0"/>
                <a:sym typeface="+mn-ea"/>
              </a:rPr>
              <a:t>Er</a:t>
            </a:r>
            <a:r>
              <a:rPr lang="zh-CN" altLang="en-US" sz="2000" baseline="30000" dirty="0">
                <a:solidFill>
                  <a:srgbClr val="C00000"/>
                </a:solidFill>
                <a:ea typeface="楷体_GB2312" pitchFamily="49" charset="-122"/>
                <a:cs typeface="Arial" panose="020B0604020202020204" pitchFamily="34" charset="0"/>
                <a:sym typeface="+mn-ea"/>
              </a:rPr>
              <a:t>3+</a:t>
            </a:r>
            <a:r>
              <a:rPr lang="zh-CN" altLang="en-US" sz="2000" b="1" dirty="0">
                <a:solidFill>
                  <a:srgbClr val="C00000"/>
                </a:solidFill>
                <a:ea typeface="楷体_GB2312" pitchFamily="49" charset="-122"/>
                <a:cs typeface="Arial" panose="020B0604020202020204" pitchFamily="34" charset="0"/>
                <a:sym typeface="+mn-ea"/>
              </a:rPr>
              <a:t>和</a:t>
            </a:r>
            <a:r>
              <a:rPr lang="zh-CN" altLang="en-US" sz="2000" dirty="0">
                <a:solidFill>
                  <a:srgbClr val="C00000"/>
                </a:solidFill>
                <a:ea typeface="楷体_GB2312" pitchFamily="49" charset="-122"/>
                <a:cs typeface="Arial" panose="020B0604020202020204" pitchFamily="34" charset="0"/>
                <a:sym typeface="+mn-ea"/>
              </a:rPr>
              <a:t>Yb</a:t>
            </a:r>
            <a:r>
              <a:rPr lang="zh-CN" altLang="en-US" sz="2000" baseline="30000" dirty="0">
                <a:solidFill>
                  <a:srgbClr val="C00000"/>
                </a:solidFill>
                <a:ea typeface="楷体_GB2312" pitchFamily="49" charset="-122"/>
                <a:cs typeface="Arial" panose="020B0604020202020204" pitchFamily="34" charset="0"/>
                <a:sym typeface="+mn-ea"/>
              </a:rPr>
              <a:t>3+</a:t>
            </a:r>
            <a:r>
              <a:rPr lang="zh-CN" altLang="en-US" sz="2000" b="1" dirty="0">
                <a:solidFill>
                  <a:srgbClr val="C00000"/>
                </a:solidFill>
                <a:latin typeface="楷体_GB2312" pitchFamily="49" charset="-122"/>
                <a:ea typeface="楷体_GB2312" pitchFamily="49" charset="-122"/>
                <a:sym typeface="+mn-ea"/>
              </a:rPr>
              <a:t>离子。</a:t>
            </a:r>
            <a:endParaRPr lang="zh-CN" altLang="en-US" sz="2000" b="1" dirty="0">
              <a:solidFill>
                <a:srgbClr val="C00000"/>
              </a:solidFill>
              <a:latin typeface="楷体_GB2312" pitchFamily="49" charset="-122"/>
              <a:ea typeface="楷体_GB2312" pitchFamily="49"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70865" y="1341120"/>
            <a:ext cx="8293735" cy="460375"/>
          </a:xfrm>
          <a:prstGeom prst="rect">
            <a:avLst/>
          </a:prstGeom>
          <a:noFill/>
          <a:ln w="9525">
            <a:noFill/>
          </a:ln>
        </p:spPr>
        <p:txBody>
          <a:bodyPr wrap="square">
            <a:spAutoFit/>
          </a:bodyPr>
          <a:p>
            <a:r>
              <a:rPr lang="zh-CN" sz="2400">
                <a:ea typeface="仿宋" panose="02010609060101010101" charset="-122"/>
              </a:rPr>
              <a:t>上转换发光强度与激发功率之间有如下关系</a:t>
            </a:r>
            <a:r>
              <a:rPr lang="en-US" sz="2400">
                <a:latin typeface="仿宋" panose="02010609060101010101" charset="-122"/>
                <a:cs typeface="Times New Roman" panose="02020603050405020304" pitchFamily="18" charset="0"/>
              </a:rPr>
              <a:t>:</a:t>
            </a:r>
            <a:endParaRPr lang="en-US" altLang="en-US" sz="2400">
              <a:latin typeface="仿宋" panose="02010609060101010101" charset="-122"/>
              <a:cs typeface="Times New Roman" panose="02020603050405020304" pitchFamily="18" charset="0"/>
            </a:endParaRPr>
          </a:p>
        </p:txBody>
      </p:sp>
      <p:pic>
        <p:nvPicPr>
          <p:cNvPr id="3" name="图片 2"/>
          <p:cNvPicPr/>
          <p:nvPr/>
        </p:nvPicPr>
        <p:blipFill>
          <a:blip r:embed="rId1"/>
          <a:stretch>
            <a:fillRect/>
          </a:stretch>
        </p:blipFill>
        <p:spPr>
          <a:xfrm>
            <a:off x="3292475" y="2005965"/>
            <a:ext cx="1972310" cy="736600"/>
          </a:xfrm>
          <a:prstGeom prst="rect">
            <a:avLst/>
          </a:prstGeom>
          <a:noFill/>
          <a:ln w="9525">
            <a:noFill/>
          </a:ln>
        </p:spPr>
      </p:pic>
      <p:sp>
        <p:nvSpPr>
          <p:cNvPr id="101" name="文本框 100"/>
          <p:cNvSpPr txBox="1"/>
          <p:nvPr/>
        </p:nvSpPr>
        <p:spPr>
          <a:xfrm>
            <a:off x="424180" y="2865120"/>
            <a:ext cx="5304790" cy="1714500"/>
          </a:xfrm>
          <a:prstGeom prst="rect">
            <a:avLst/>
          </a:prstGeom>
          <a:noFill/>
          <a:ln w="9525">
            <a:noFill/>
          </a:ln>
        </p:spPr>
        <p:txBody>
          <a:bodyPr wrap="square">
            <a:spAutoFit/>
          </a:bodyPr>
          <a:p>
            <a:pPr marL="457200" indent="-457200" algn="just">
              <a:lnSpc>
                <a:spcPct val="120000"/>
              </a:lnSpc>
              <a:spcBef>
                <a:spcPts val="0"/>
              </a:spcBef>
              <a:spcAft>
                <a:spcPts val="0"/>
              </a:spcAft>
              <a:buFont typeface="Wingdings" panose="05000000000000000000" charset="0"/>
              <a:buChar char="ü"/>
            </a:pPr>
            <a:r>
              <a:rPr lang="zh-CN" sz="2200">
                <a:latin typeface="Times New Roman" panose="02020603050405020304" pitchFamily="18" charset="0"/>
                <a:ea typeface="仿宋" panose="02010609060101010101" charset="-122"/>
                <a:cs typeface="Times New Roman" panose="02020603050405020304" pitchFamily="18" charset="0"/>
              </a:rPr>
              <a:t>其中</a:t>
            </a:r>
            <a:r>
              <a:rPr lang="en-US" sz="2200">
                <a:latin typeface="Times New Roman" panose="02020603050405020304" pitchFamily="18" charset="0"/>
                <a:cs typeface="Times New Roman" panose="02020603050405020304" pitchFamily="18" charset="0"/>
              </a:rPr>
              <a:t>I</a:t>
            </a:r>
            <a:r>
              <a:rPr lang="en-US" sz="2200" baseline="-25000">
                <a:latin typeface="Times New Roman" panose="02020603050405020304" pitchFamily="18" charset="0"/>
                <a:cs typeface="Times New Roman" panose="02020603050405020304" pitchFamily="18" charset="0"/>
              </a:rPr>
              <a:t>up</a:t>
            </a:r>
            <a:r>
              <a:rPr lang="zh-CN" sz="2200">
                <a:latin typeface="Times New Roman" panose="02020603050405020304" pitchFamily="18" charset="0"/>
                <a:ea typeface="仿宋" panose="02010609060101010101" charset="-122"/>
                <a:cs typeface="Times New Roman" panose="02020603050405020304" pitchFamily="18" charset="0"/>
              </a:rPr>
              <a:t>表示上转换荧光粉的发光强度，</a:t>
            </a:r>
            <a:r>
              <a:rPr lang="en-US" sz="2200">
                <a:latin typeface="Times New Roman" panose="02020603050405020304" pitchFamily="18" charset="0"/>
                <a:cs typeface="Times New Roman" panose="02020603050405020304" pitchFamily="18" charset="0"/>
              </a:rPr>
              <a:t>I</a:t>
            </a:r>
            <a:r>
              <a:rPr lang="en-US" sz="2200" baseline="-25000">
                <a:latin typeface="Times New Roman" panose="02020603050405020304" pitchFamily="18" charset="0"/>
                <a:cs typeface="Times New Roman" panose="02020603050405020304" pitchFamily="18" charset="0"/>
              </a:rPr>
              <a:t>p</a:t>
            </a:r>
            <a:r>
              <a:rPr lang="zh-CN" sz="2200">
                <a:latin typeface="Times New Roman" panose="02020603050405020304" pitchFamily="18" charset="0"/>
                <a:ea typeface="仿宋" panose="02010609060101010101" charset="-122"/>
                <a:cs typeface="Times New Roman" panose="02020603050405020304" pitchFamily="18" charset="0"/>
              </a:rPr>
              <a:t>表示激发源的激发功率，</a:t>
            </a:r>
            <a:r>
              <a:rPr lang="en-US" sz="2200">
                <a:latin typeface="Times New Roman" panose="02020603050405020304" pitchFamily="18" charset="0"/>
                <a:cs typeface="Times New Roman" panose="02020603050405020304" pitchFamily="18" charset="0"/>
              </a:rPr>
              <a:t>n=(1,2,3,……)</a:t>
            </a:r>
            <a:r>
              <a:rPr lang="zh-CN" sz="2200">
                <a:latin typeface="Times New Roman" panose="02020603050405020304" pitchFamily="18" charset="0"/>
                <a:ea typeface="仿宋" panose="02010609060101010101" charset="-122"/>
                <a:cs typeface="Times New Roman" panose="02020603050405020304" pitchFamily="18" charset="0"/>
              </a:rPr>
              <a:t>表示到达相应的激发态所需要的光子数量。</a:t>
            </a:r>
            <a:endParaRPr lang="zh-CN" altLang="en-US" sz="2200">
              <a:latin typeface="Times New Roman" panose="02020603050405020304" pitchFamily="18" charset="0"/>
              <a:cs typeface="Times New Roman" panose="02020603050405020304" pitchFamily="18" charset="0"/>
            </a:endParaRPr>
          </a:p>
        </p:txBody>
      </p:sp>
      <p:sp>
        <p:nvSpPr>
          <p:cNvPr id="4" name="文本框 3"/>
          <p:cNvSpPr txBox="1"/>
          <p:nvPr/>
        </p:nvSpPr>
        <p:spPr>
          <a:xfrm>
            <a:off x="424180" y="4741545"/>
            <a:ext cx="5302250" cy="1714500"/>
          </a:xfrm>
          <a:prstGeom prst="rect">
            <a:avLst/>
          </a:prstGeom>
          <a:noFill/>
          <a:ln w="9525">
            <a:noFill/>
          </a:ln>
        </p:spPr>
        <p:txBody>
          <a:bodyPr wrap="square">
            <a:spAutoFit/>
          </a:bodyPr>
          <a:p>
            <a:pPr marL="457200" indent="-457200" algn="just">
              <a:lnSpc>
                <a:spcPct val="120000"/>
              </a:lnSpc>
              <a:spcBef>
                <a:spcPts val="0"/>
              </a:spcBef>
              <a:spcAft>
                <a:spcPts val="0"/>
              </a:spcAft>
              <a:buFont typeface="Wingdings" panose="05000000000000000000" charset="0"/>
              <a:buChar char="ü"/>
            </a:pPr>
            <a:r>
              <a:rPr lang="zh-CN" sz="2200">
                <a:latin typeface="Times New Roman" panose="02020603050405020304" pitchFamily="18" charset="0"/>
                <a:ea typeface="仿宋" panose="02010609060101010101" charset="-122"/>
                <a:cs typeface="Times New Roman" panose="02020603050405020304" pitchFamily="18" charset="0"/>
              </a:rPr>
              <a:t>将横纵坐标均变换为对数坐标后进行直线拟合，所得拟合直线的斜率即为该发射峰对应的上转换过程所需吸收的激发光光子数量n。</a:t>
            </a:r>
            <a:endParaRPr lang="zh-CN" altLang="en-US" sz="2200">
              <a:latin typeface="Times New Roman" panose="02020603050405020304" pitchFamily="18" charset="0"/>
              <a:cs typeface="Times New Roman" panose="02020603050405020304" pitchFamily="18" charset="0"/>
            </a:endParaRPr>
          </a:p>
        </p:txBody>
      </p:sp>
      <p:sp>
        <p:nvSpPr>
          <p:cNvPr id="14" name="Rectangle 2"/>
          <p:cNvSpPr txBox="1">
            <a:spLocks noChangeArrowheads="1"/>
          </p:cNvSpPr>
          <p:nvPr/>
        </p:nvSpPr>
        <p:spPr bwMode="auto">
          <a:xfrm>
            <a:off x="925523" y="58060"/>
            <a:ext cx="7302500" cy="86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实 验 原 理</a:t>
            </a:r>
            <a:endParaRPr kumimoji="0" lang="zh-CN" altLang="en-US" sz="48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endParaRPr>
          </a:p>
        </p:txBody>
      </p:sp>
      <p:grpSp>
        <p:nvGrpSpPr>
          <p:cNvPr id="7" name="组合 6"/>
          <p:cNvGrpSpPr/>
          <p:nvPr/>
        </p:nvGrpSpPr>
        <p:grpSpPr>
          <a:xfrm>
            <a:off x="5761990" y="2470785"/>
            <a:ext cx="3225800" cy="3784600"/>
            <a:chOff x="9074" y="3891"/>
            <a:chExt cx="5080" cy="5960"/>
          </a:xfrm>
        </p:grpSpPr>
        <p:pic>
          <p:nvPicPr>
            <p:cNvPr id="5" name="图片 343" descr="Yb Er"/>
            <p:cNvPicPr>
              <a:picLocks noChangeAspect="1"/>
            </p:cNvPicPr>
            <p:nvPr/>
          </p:nvPicPr>
          <p:blipFill>
            <a:blip r:embed="rId2"/>
            <a:srcRect l="-187" t="427" r="46631"/>
            <a:stretch>
              <a:fillRect/>
            </a:stretch>
          </p:blipFill>
          <p:spPr>
            <a:xfrm>
              <a:off x="9074" y="4133"/>
              <a:ext cx="5081" cy="5718"/>
            </a:xfrm>
            <a:prstGeom prst="round2DiagRect">
              <a:avLst/>
            </a:prstGeom>
            <a:noFill/>
            <a:ln w="9525">
              <a:noFill/>
            </a:ln>
          </p:spPr>
        </p:pic>
        <p:sp>
          <p:nvSpPr>
            <p:cNvPr id="6" name="圆角矩形 5"/>
            <p:cNvSpPr/>
            <p:nvPr/>
          </p:nvSpPr>
          <p:spPr>
            <a:xfrm>
              <a:off x="9241" y="3891"/>
              <a:ext cx="340" cy="567"/>
            </a:xfrm>
            <a:prstGeom prst="roundRect">
              <a:avLst/>
            </a:prstGeom>
            <a:solidFill>
              <a:schemeClr val="bg1"/>
            </a:solidFill>
          </p:spPr>
          <p:txBody>
            <a:bodyPr wrap="none">
              <a:spAutoFit/>
            </a:bodyPr>
            <a:p>
              <a:pPr algn="just">
                <a:spcAft>
                  <a:spcPts val="0"/>
                </a:spcAft>
              </a:pPr>
              <a:endParaRPr lang="zh-CN" altLang="zh-CN" sz="2800" b="1" kern="100" dirty="0">
                <a:solidFill>
                  <a:schemeClr val="tx1"/>
                </a:solidFill>
                <a:latin typeface="+mn-ea"/>
                <a:ea typeface="+mn-ea"/>
                <a:cs typeface="+mn-ea"/>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251460" y="1557655"/>
            <a:ext cx="4764405" cy="5033645"/>
          </a:xfrm>
          <a:prstGeom prst="rect">
            <a:avLst/>
          </a:prstGeom>
          <a:noFill/>
          <a:ln w="9525">
            <a:noFill/>
          </a:ln>
        </p:spPr>
        <p:txBody>
          <a:bodyPr wrap="square">
            <a:spAutoFit/>
          </a:bodyPr>
          <a:p>
            <a:pPr marL="342900" indent="-342900" algn="just">
              <a:lnSpc>
                <a:spcPct val="150000"/>
              </a:lnSpc>
              <a:spcBef>
                <a:spcPts val="20"/>
              </a:spcBef>
              <a:spcAft>
                <a:spcPts val="1600"/>
              </a:spcAft>
              <a:buClrTx/>
              <a:buSzTx/>
              <a:buFont typeface="Wingdings" panose="05000000000000000000" charset="0"/>
              <a:buChar char="ü"/>
            </a:pPr>
            <a:r>
              <a:rPr lang="zh-CN" altLang="en-US" sz="2000" b="1" u="sng" dirty="0">
                <a:solidFill>
                  <a:srgbClr val="C00000"/>
                </a:solidFill>
                <a:latin typeface="黑体" panose="02010609060101010101" pitchFamily="49" charset="-122"/>
                <a:ea typeface="黑体" panose="02010609060101010101" pitchFamily="49" charset="-122"/>
              </a:rPr>
              <a:t>固相法</a:t>
            </a:r>
            <a:r>
              <a:rPr lang="zh-CN" altLang="en-US" sz="2000" b="1" dirty="0">
                <a:solidFill>
                  <a:srgbClr val="C00000"/>
                </a:solidFill>
                <a:latin typeface="楷体_GB2312" pitchFamily="49" charset="-122"/>
                <a:ea typeface="楷体_GB2312" pitchFamily="49" charset="-122"/>
              </a:rPr>
              <a:t>，也叫固相反应法，是合成荧光材料的重要方法之一。固相法也是工业生产荧光粉的主要方法。</a:t>
            </a:r>
            <a:endParaRPr lang="zh-CN" altLang="en-US" sz="2000" b="1" dirty="0">
              <a:solidFill>
                <a:srgbClr val="C00000"/>
              </a:solidFill>
              <a:latin typeface="楷体_GB2312" pitchFamily="49" charset="-122"/>
              <a:ea typeface="楷体_GB2312" pitchFamily="49" charset="-122"/>
            </a:endParaRPr>
          </a:p>
          <a:p>
            <a:pPr marL="342900" indent="-342900" algn="just">
              <a:lnSpc>
                <a:spcPct val="150000"/>
              </a:lnSpc>
              <a:spcBef>
                <a:spcPts val="20"/>
              </a:spcBef>
              <a:spcAft>
                <a:spcPts val="1600"/>
              </a:spcAft>
              <a:buClrTx/>
              <a:buSzTx/>
              <a:buFont typeface="Wingdings" panose="05000000000000000000" charset="0"/>
              <a:buChar char="ü"/>
            </a:pPr>
            <a:r>
              <a:rPr lang="zh-CN" altLang="en-US" sz="2000" b="1" dirty="0">
                <a:solidFill>
                  <a:srgbClr val="C00000"/>
                </a:solidFill>
                <a:latin typeface="楷体_GB2312" pitchFamily="49" charset="-122"/>
                <a:ea typeface="楷体_GB2312" pitchFamily="49" charset="-122"/>
              </a:rPr>
              <a:t>固相法合成荧光粉具有成本低，生产工艺简单，合成速度快等优点。</a:t>
            </a:r>
            <a:endParaRPr lang="zh-CN" altLang="en-US" sz="2000" b="1" dirty="0">
              <a:solidFill>
                <a:srgbClr val="C00000"/>
              </a:solidFill>
              <a:latin typeface="楷体_GB2312" pitchFamily="49" charset="-122"/>
              <a:ea typeface="楷体_GB2312" pitchFamily="49" charset="-122"/>
            </a:endParaRPr>
          </a:p>
          <a:p>
            <a:pPr marL="342900" indent="-342900" algn="just">
              <a:lnSpc>
                <a:spcPct val="150000"/>
              </a:lnSpc>
              <a:spcBef>
                <a:spcPts val="20"/>
              </a:spcBef>
              <a:spcAft>
                <a:spcPts val="0"/>
              </a:spcAft>
              <a:buClrTx/>
              <a:buSzTx/>
              <a:buFont typeface="Wingdings" panose="05000000000000000000" charset="0"/>
              <a:buChar char="ü"/>
            </a:pPr>
            <a:r>
              <a:rPr lang="zh-CN" altLang="en-US" sz="2000" b="1" dirty="0">
                <a:solidFill>
                  <a:srgbClr val="C00000"/>
                </a:solidFill>
                <a:latin typeface="楷体_GB2312" pitchFamily="49" charset="-122"/>
                <a:ea typeface="楷体_GB2312" pitchFamily="49" charset="-122"/>
              </a:rPr>
              <a:t>该方法是利用固相粉末原材料，通过在高温下煅烧使原材料在固相条件下产生化学反应，实现稀土离子向基质材料中的掺杂，得到最终产物。</a:t>
            </a:r>
            <a:endParaRPr lang="zh-CN" altLang="en-US" sz="2000" b="1" dirty="0">
              <a:solidFill>
                <a:srgbClr val="C00000"/>
              </a:solidFill>
              <a:latin typeface="楷体_GB2312" pitchFamily="49" charset="-122"/>
              <a:ea typeface="楷体_GB2312" pitchFamily="49" charset="-122"/>
            </a:endParaRPr>
          </a:p>
          <a:p>
            <a:pPr marL="342900" indent="-342900" algn="just">
              <a:lnSpc>
                <a:spcPct val="120000"/>
              </a:lnSpc>
              <a:spcBef>
                <a:spcPts val="20"/>
              </a:spcBef>
              <a:spcAft>
                <a:spcPts val="0"/>
              </a:spcAft>
              <a:buClrTx/>
              <a:buSzTx/>
              <a:buFont typeface="Wingdings" panose="05000000000000000000" charset="0"/>
              <a:buChar char="ü"/>
            </a:pPr>
            <a:endParaRPr lang="zh-CN" altLang="en-US" sz="2000" b="1" dirty="0">
              <a:solidFill>
                <a:srgbClr val="C00000"/>
              </a:solidFill>
              <a:latin typeface="楷体_GB2312" pitchFamily="49" charset="-122"/>
              <a:ea typeface="楷体_GB2312" pitchFamily="49" charset="-122"/>
            </a:endParaRPr>
          </a:p>
        </p:txBody>
      </p:sp>
      <p:sp>
        <p:nvSpPr>
          <p:cNvPr id="14" name="Rectangle 2"/>
          <p:cNvSpPr txBox="1">
            <a:spLocks noChangeArrowheads="1"/>
          </p:cNvSpPr>
          <p:nvPr/>
        </p:nvSpPr>
        <p:spPr bwMode="auto">
          <a:xfrm>
            <a:off x="925523" y="58060"/>
            <a:ext cx="7302500" cy="86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实 验 原 理</a:t>
            </a:r>
            <a:endParaRPr kumimoji="0" lang="zh-CN" altLang="en-US" sz="48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endParaRPr>
          </a:p>
        </p:txBody>
      </p:sp>
      <p:grpSp>
        <p:nvGrpSpPr>
          <p:cNvPr id="6" name="组合 5"/>
          <p:cNvGrpSpPr/>
          <p:nvPr/>
        </p:nvGrpSpPr>
        <p:grpSpPr>
          <a:xfrm>
            <a:off x="5327650" y="1367155"/>
            <a:ext cx="3415030" cy="5130800"/>
            <a:chOff x="8390" y="2079"/>
            <a:chExt cx="5378" cy="8080"/>
          </a:xfrm>
        </p:grpSpPr>
        <p:pic>
          <p:nvPicPr>
            <p:cNvPr id="12" name="图片 12" descr="F:\J.课程建设\国家虚拟仿真实验项目\01、固体发光光谱测试实验脚本\191224省虚仿项目申报\虚拟与现实设备对照图\马弗炉（实物图）.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8390" y="2079"/>
              <a:ext cx="5378" cy="8080"/>
            </a:xfrm>
            <a:prstGeom prst="rect">
              <a:avLst/>
            </a:prstGeom>
            <a:noFill/>
            <a:ln>
              <a:noFill/>
            </a:ln>
          </p:spPr>
        </p:pic>
        <p:sp>
          <p:nvSpPr>
            <p:cNvPr id="13" name="矩形 12"/>
            <p:cNvSpPr/>
            <p:nvPr/>
          </p:nvSpPr>
          <p:spPr>
            <a:xfrm>
              <a:off x="8396" y="9561"/>
              <a:ext cx="5363" cy="580"/>
            </a:xfrm>
            <a:prstGeom prst="rect">
              <a:avLst/>
            </a:prstGeom>
            <a:gradFill>
              <a:gsLst>
                <a:gs pos="0">
                  <a:srgbClr val="7B32B2"/>
                </a:gs>
                <a:gs pos="100000">
                  <a:srgbClr val="401A5D"/>
                </a:gs>
              </a:gsLst>
              <a:lin ang="5400000" scaled="0"/>
            </a:gradFill>
            <a:ln w="12700" cmpd="sng">
              <a:solidFill>
                <a:schemeClr val="accent2"/>
              </a:solidFill>
              <a:prstDash val="solid"/>
            </a:ln>
          </p:spPr>
          <p:txBody>
            <a:bodyPr wrap="square" lIns="36195" rIns="36195">
              <a:spAutoFit/>
            </a:bodyPr>
            <a:p>
              <a:r>
                <a:rPr lang="zh-CN" altLang="en-US" sz="1800" dirty="0" smtClean="0">
                  <a:solidFill>
                    <a:srgbClr val="FFC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rPr>
                <a:t>本实验的高温煅烧设备：马弗炉</a:t>
              </a:r>
              <a:endParaRPr lang="zh-CN" altLang="en-US" sz="1800" dirty="0" smtClean="0">
                <a:solidFill>
                  <a:srgbClr val="FFC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61670" y="1225550"/>
            <a:ext cx="8068310" cy="521970"/>
          </a:xfrm>
          <a:prstGeom prst="rect">
            <a:avLst/>
          </a:prstGeom>
          <a:noFill/>
        </p:spPr>
        <p:txBody>
          <a:bodyPr wrap="square" rtlCol="0" anchor="t">
            <a:spAutoFit/>
          </a:bodyPr>
          <a:lstStyle/>
          <a:p>
            <a:r>
              <a:rPr lang="en-US" altLang="zh-CN" sz="2800" b="1" u="sng">
                <a:solidFill>
                  <a:srgbClr val="0000FF"/>
                </a:solidFill>
              </a:rPr>
              <a:t>http://jwc.dlmu.rofall.net/virexp/prepare_login</a:t>
            </a:r>
            <a:endParaRPr lang="en-US" altLang="zh-CN" sz="2800" b="1" u="sng">
              <a:solidFill>
                <a:srgbClr val="0000FF"/>
              </a:solidFill>
            </a:endParaRPr>
          </a:p>
        </p:txBody>
      </p:sp>
      <p:sp>
        <p:nvSpPr>
          <p:cNvPr id="100" name="文本框 99"/>
          <p:cNvSpPr txBox="1"/>
          <p:nvPr/>
        </p:nvSpPr>
        <p:spPr>
          <a:xfrm>
            <a:off x="2467610" y="1772920"/>
            <a:ext cx="3890010" cy="460375"/>
          </a:xfrm>
          <a:prstGeom prst="rect">
            <a:avLst/>
          </a:prstGeom>
          <a:noFill/>
          <a:ln w="9525">
            <a:noFill/>
          </a:ln>
        </p:spPr>
        <p:txBody>
          <a:bodyPr wrap="square">
            <a:spAutoFit/>
          </a:bodyPr>
          <a:p>
            <a:r>
              <a:rPr lang="zh-CN" sz="2400" b="1" u="sng">
                <a:solidFill>
                  <a:srgbClr val="FF0000"/>
                </a:solidFill>
                <a:latin typeface="Calibri" panose="020F0502020204030204" charset="0"/>
                <a:ea typeface="宋体" panose="02010600030101010101" pitchFamily="2" charset="-122"/>
              </a:rPr>
              <a:t>初始账号密码均为自己学号</a:t>
            </a:r>
            <a:endParaRPr lang="zh-CN" altLang="en-US" sz="2400" b="1" u="sng">
              <a:solidFill>
                <a:srgbClr val="FF0000"/>
              </a:solidFill>
              <a:latin typeface="Calibri" panose="020F0502020204030204" charset="0"/>
              <a:ea typeface="宋体" panose="02010600030101010101" pitchFamily="2" charset="-122"/>
            </a:endParaRPr>
          </a:p>
        </p:txBody>
      </p:sp>
      <p:pic>
        <p:nvPicPr>
          <p:cNvPr id="3" name="图片 1"/>
          <p:cNvPicPr>
            <a:picLocks noChangeAspect="1"/>
          </p:cNvPicPr>
          <p:nvPr/>
        </p:nvPicPr>
        <p:blipFill>
          <a:blip r:embed="rId1"/>
          <a:stretch>
            <a:fillRect/>
          </a:stretch>
        </p:blipFill>
        <p:spPr>
          <a:xfrm>
            <a:off x="159385" y="2344420"/>
            <a:ext cx="8745220" cy="4116705"/>
          </a:xfrm>
          <a:prstGeom prst="rect">
            <a:avLst/>
          </a:prstGeom>
          <a:noFill/>
          <a:ln>
            <a:noFill/>
          </a:ln>
        </p:spPr>
      </p:pic>
      <p:sp>
        <p:nvSpPr>
          <p:cNvPr id="14" name="Rectangle 2"/>
          <p:cNvSpPr txBox="1">
            <a:spLocks noChangeArrowheads="1"/>
          </p:cNvSpPr>
          <p:nvPr/>
        </p:nvSpPr>
        <p:spPr bwMode="auto">
          <a:xfrm>
            <a:off x="925523" y="58060"/>
            <a:ext cx="7302500" cy="86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虚</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拟</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仿</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真</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实</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验</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平</a:t>
            </a:r>
            <a:r>
              <a:rPr kumimoji="0" lang="en-US" altLang="zh-CN"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 </a:t>
            </a:r>
            <a:r>
              <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rPr>
              <a:t>台</a:t>
            </a:r>
            <a:endParaRPr kumimoji="0" lang="zh-CN" altLang="en-US" sz="4000" b="1" i="0" u="none" strike="noStrike" kern="0" cap="none" spc="0" normalizeH="0" baseline="0" noProof="0" dirty="0" smtClean="0">
              <a:ln>
                <a:noFill/>
              </a:ln>
              <a:solidFill>
                <a:srgbClr val="333399"/>
              </a:solidFill>
              <a:effectLst/>
              <a:uLnTx/>
              <a:uFillTx/>
              <a:latin typeface="华文楷体" panose="02010600040101010101" pitchFamily="2" charset="-122"/>
              <a:ea typeface="华文楷体" panose="02010600040101010101" pitchFamily="2" charset="-122"/>
              <a:cs typeface="+mj-cs"/>
            </a:endParaRPr>
          </a:p>
        </p:txBody>
      </p:sp>
    </p:spTree>
  </p:cSld>
  <p:clrMapOvr>
    <a:masterClrMapping/>
  </p:clrMapOvr>
</p:sld>
</file>

<file path=ppt/tags/tag1.xml><?xml version="1.0" encoding="utf-8"?>
<p:tagLst xmlns:p="http://schemas.openxmlformats.org/presentationml/2006/main">
  <p:tag name="KSO_WM_UNIT_PLACING_PICTURE_USER_VIEWPORT" val="{&quot;height&quot;:3341,&quot;width&quot;:9581}"/>
</p:tagLst>
</file>

<file path=ppt/theme/_rels/theme1.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空演示文稿">
  <a:themeElements>
    <a:clrScheme name="空演示文稿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空演示文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lgn="just">
          <a:spcAft>
            <a:spcPts val="0"/>
          </a:spcAft>
          <a:defRPr lang="zh-CN" altLang="zh-CN" sz="2800" b="1" kern="100" dirty="0">
            <a:solidFill>
              <a:schemeClr val="tx1"/>
            </a:solidFill>
            <a:latin typeface="+mn-ea"/>
            <a:ea typeface="+mn-ea"/>
            <a:cs typeface="+mn-ea"/>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txDef>
      <a:spPr>
        <a:noFill/>
        <a:ln w="28575">
          <a:noFill/>
        </a:ln>
      </a:spPr>
      <a:bodyPr wrap="square" anchor="ctr">
        <a:spAutoFit/>
      </a:bodyPr>
      <a:lstStyle>
        <a:defPPr marL="444500" lvl="0" indent="-444500">
          <a:lnSpc>
            <a:spcPct val="130000"/>
          </a:lnSpc>
          <a:spcBef>
            <a:spcPct val="40000"/>
          </a:spcBef>
          <a:buSzPct val="80000"/>
          <a:buFont typeface="Wingdings" panose="05000000000000000000" pitchFamily="2" charset="2"/>
          <a:buBlip>
            <a:blip xmlns:r="http://schemas.openxmlformats.org/officeDocument/2006/relationships" r:embed="rId1"/>
          </a:buBlip>
          <a:defRPr lang="zh-CN" altLang="en-US" sz="2800" b="1" dirty="0">
            <a:solidFill>
              <a:srgbClr val="FF0000"/>
            </a:solidFill>
            <a:latin typeface="黑体" panose="02010609060101010101" pitchFamily="49" charset="-122"/>
            <a:ea typeface="黑体" panose="02010609060101010101" pitchFamily="49" charset="-122"/>
            <a:sym typeface="+mn-ea"/>
          </a:defRPr>
        </a:defPPr>
      </a:lstStyle>
    </a:txDef>
  </a:objectDefaults>
  <a:extraClrSchemeLst>
    <a:extraClrScheme>
      <a:clrScheme name="空演示文稿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空演示文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空演示文稿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空演示文稿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空演示文稿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空演示文稿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空演示文稿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Network</Template>
  <TotalTime>0</TotalTime>
  <Words>3020</Words>
  <Application>WPS 演示</Application>
  <PresentationFormat>全屏显示(4:3)</PresentationFormat>
  <Paragraphs>212</Paragraphs>
  <Slides>27</Slides>
  <Notes>1</Notes>
  <HiddenSlides>0</HiddenSlides>
  <MMClips>0</MMClips>
  <ScaleCrop>false</ScaleCrop>
  <HeadingPairs>
    <vt:vector size="8" baseType="variant">
      <vt:variant>
        <vt:lpstr>已用的字体</vt:lpstr>
      </vt:variant>
      <vt:variant>
        <vt:i4>17</vt:i4>
      </vt:variant>
      <vt:variant>
        <vt:lpstr>主题</vt:lpstr>
      </vt:variant>
      <vt:variant>
        <vt:i4>1</vt:i4>
      </vt:variant>
      <vt:variant>
        <vt:lpstr>嵌入 OLE 服务器</vt:lpstr>
      </vt:variant>
      <vt:variant>
        <vt:i4>1</vt:i4>
      </vt:variant>
      <vt:variant>
        <vt:lpstr>幻灯片标题</vt:lpstr>
      </vt:variant>
      <vt:variant>
        <vt:i4>27</vt:i4>
      </vt:variant>
    </vt:vector>
  </HeadingPairs>
  <TitlesOfParts>
    <vt:vector size="46" baseType="lpstr">
      <vt:lpstr>Arial</vt:lpstr>
      <vt:lpstr>宋体</vt:lpstr>
      <vt:lpstr>Wingdings</vt:lpstr>
      <vt:lpstr>黑体</vt:lpstr>
      <vt:lpstr>Times New Roman</vt:lpstr>
      <vt:lpstr>Monotype Corsiva</vt:lpstr>
      <vt:lpstr>Mongolian Baiti</vt:lpstr>
      <vt:lpstr>微软雅黑</vt:lpstr>
      <vt:lpstr>华文楷体</vt:lpstr>
      <vt:lpstr>Wingdings</vt:lpstr>
      <vt:lpstr>楷体_GB2312</vt:lpstr>
      <vt:lpstr>Calibri</vt:lpstr>
      <vt:lpstr>仿宋</vt:lpstr>
      <vt:lpstr>新宋体</vt:lpstr>
      <vt:lpstr>Arial Unicode MS</vt:lpstr>
      <vt:lpstr>Calibri</vt:lpstr>
      <vt:lpstr>Times New Roman</vt:lpstr>
      <vt:lpstr>空演示文稿</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微软用户</dc:creator>
  <cp:lastModifiedBy>Administrator</cp:lastModifiedBy>
  <cp:revision>720</cp:revision>
  <dcterms:created xsi:type="dcterms:W3CDTF">2009-03-11T12:29:00Z</dcterms:created>
  <dcterms:modified xsi:type="dcterms:W3CDTF">2021-06-30T08:29:59Z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2052-11.1.0.10578</vt:lpwstr>
  </property>
  <property fmtid="{D5CDD505-2E9C-101B-9397-08002B2CF9AE}" pid="3" name="ICV">
    <vt:lpwstr>FB918F4B9069486DBCE633575A83D47B</vt:lpwstr>
  </property>
</Properties>
</file>