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630" r:id="rId3"/>
    <p:sldId id="765" r:id="rId5"/>
    <p:sldId id="791" r:id="rId6"/>
    <p:sldId id="792" r:id="rId7"/>
    <p:sldId id="793" r:id="rId8"/>
    <p:sldId id="794" r:id="rId9"/>
    <p:sldId id="766" r:id="rId10"/>
    <p:sldId id="779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崋fighting" initials="崋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00CC"/>
    <a:srgbClr val="FFFF00"/>
    <a:srgbClr val="DC2097"/>
    <a:srgbClr val="660033"/>
    <a:srgbClr val="CCFFFF"/>
    <a:srgbClr val="CCFF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0"/>
  </p:normalViewPr>
  <p:slideViewPr>
    <p:cSldViewPr showGuides="1">
      <p:cViewPr varScale="1">
        <p:scale>
          <a:sx n="70" d="100"/>
          <a:sy n="70" d="100"/>
        </p:scale>
        <p:origin x="1108" y="44"/>
      </p:cViewPr>
      <p:guideLst>
        <p:guide orient="horz" pos="2053"/>
        <p:guide pos="2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-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806A64-018A-4335-81EA-D8373E5EE7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hyperlink" Target="http://www.dlmu.edu.cn/" TargetMode="Externa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ChangeArrowheads="1"/>
          </p:cNvSpPr>
          <p:nvPr/>
        </p:nvSpPr>
        <p:spPr bwMode="auto">
          <a:xfrm>
            <a:off x="-107950" y="-26987"/>
            <a:ext cx="9251950" cy="6884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单击以编辑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sp>
        <p:nvSpPr>
          <p:cNvPr id="2052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单击以编辑母版文本样式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 kumimoji="1"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50000"/>
              </a:spcBef>
              <a:defRPr kumimoji="1"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6496050"/>
            <a:ext cx="9144000" cy="333375"/>
          </a:xfrm>
          <a:prstGeom prst="rect">
            <a:avLst/>
          </a:prstGeom>
          <a:solidFill>
            <a:srgbClr val="DDF2FF"/>
          </a:solidFill>
          <a:ln>
            <a:noFill/>
          </a:ln>
          <a:effectLst/>
        </p:spPr>
        <p:txBody>
          <a:bodyPr wrap="none" tIns="468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7" name="Group 8"/>
          <p:cNvGrpSpPr/>
          <p:nvPr userDrawn="1"/>
        </p:nvGrpSpPr>
        <p:grpSpPr>
          <a:xfrm>
            <a:off x="749300" y="1125538"/>
            <a:ext cx="8382000" cy="76200"/>
            <a:chOff x="480" y="576"/>
            <a:chExt cx="5280" cy="96"/>
          </a:xfrm>
        </p:grpSpPr>
        <p:sp>
          <p:nvSpPr>
            <p:cNvPr id="2060" name="Line 9"/>
            <p:cNvSpPr/>
            <p:nvPr/>
          </p:nvSpPr>
          <p:spPr>
            <a:xfrm>
              <a:off x="810" y="672"/>
              <a:ext cx="4950" cy="0"/>
            </a:xfrm>
            <a:prstGeom prst="line">
              <a:avLst/>
            </a:prstGeom>
            <a:ln w="5715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1" name="Line 10"/>
            <p:cNvSpPr/>
            <p:nvPr/>
          </p:nvSpPr>
          <p:spPr>
            <a:xfrm>
              <a:off x="480" y="576"/>
              <a:ext cx="5056" cy="0"/>
            </a:xfrm>
            <a:prstGeom prst="line">
              <a:avLst/>
            </a:prstGeom>
            <a:ln w="57150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2058" name="Picture 11" descr="大连海事大学">
            <a:hlinkClick r:id="rId13"/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85100" y="188913"/>
            <a:ext cx="752475" cy="66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7712075" y="765175"/>
            <a:ext cx="11811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Monotype Corsiva" panose="03010101010201010101" pitchFamily="66" charset="0"/>
                <a:ea typeface="宋体" panose="02010600030101010101" pitchFamily="2" charset="-122"/>
                <a:cs typeface="+mn-cs"/>
              </a:rPr>
              <a:t>DLMU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Monotype Corsiva" panose="03010101010201010101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tags" Target="../tags/tag2.xml"/><Relationship Id="rId2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 bwMode="black">
          <a:xfrm>
            <a:off x="665358" y="2181982"/>
            <a:ext cx="7680187" cy="12876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 fontAlgn="base">
              <a:spcBef>
                <a:spcPct val="0"/>
              </a:spcBef>
              <a:defRPr/>
            </a:pPr>
            <a:r>
              <a:rPr kumimoji="0" lang="zh-CN" altLang="en-US" sz="4050" b="1" i="0" u="none" strike="noStrike" kern="1200" cap="none" spc="0" normalizeH="0" baseline="0" dirty="0">
                <a:solidFill>
                  <a:srgbClr val="632523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知识点</a:t>
            </a:r>
            <a:r>
              <a:rPr kumimoji="0" lang="en-US" altLang="zh-CN" sz="4050" b="1" i="0" u="none" strike="noStrike" kern="1200" cap="none" spc="0" normalizeH="0" baseline="0" dirty="0">
                <a:solidFill>
                  <a:srgbClr val="632523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2——</a:t>
            </a:r>
            <a:r>
              <a:rPr kumimoji="0" lang="zh-CN" altLang="en-US" sz="4050" b="1" i="0" u="none" strike="noStrike" kern="1200" cap="none" spc="0" normalizeH="0" baseline="0" dirty="0">
                <a:solidFill>
                  <a:srgbClr val="632523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实验仪器</a:t>
            </a:r>
            <a:r>
              <a:rPr kumimoji="0" lang="zh-CN" altLang="en-US" sz="4050" b="1" i="0" u="none" strike="noStrike" kern="1200" cap="none" spc="0" normalizeH="0" baseline="0" dirty="0">
                <a:solidFill>
                  <a:srgbClr val="632523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设备认知</a:t>
            </a:r>
            <a:endParaRPr kumimoji="0" lang="zh-CN" altLang="en-US" sz="4050" b="1" i="0" u="none" strike="noStrike" kern="1200" cap="none" spc="0" normalizeH="0" baseline="0" dirty="0">
              <a:solidFill>
                <a:srgbClr val="632523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4710" y="4509135"/>
            <a:ext cx="7302500" cy="596265"/>
          </a:xfrm>
        </p:spPr>
        <p:txBody>
          <a:bodyPr/>
          <a:p>
            <a:pPr eaLnBrk="1" hangingPunct="1">
              <a:defRPr/>
            </a:pPr>
            <a:r>
              <a:rPr lang="zh-CN" altLang="en-US" sz="28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大连海事大学理学院</a:t>
            </a:r>
            <a:endParaRPr lang="zh-CN" alt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25523" y="129815"/>
            <a:ext cx="7302500" cy="86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仪</a:t>
            </a: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器 介 绍</a:t>
            </a: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pic>
        <p:nvPicPr>
          <p:cNvPr id="82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830" y="1268730"/>
            <a:ext cx="7921625" cy="4491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3530" y="5879465"/>
            <a:ext cx="8403590" cy="475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just">
              <a:lnSpc>
                <a:spcPct val="125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实验涉及的主要仪器设备包括电子天平、烘箱、马弗炉和</a:t>
            </a: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荧光光谱仪。</a:t>
            </a: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38503" y="129815"/>
            <a:ext cx="7302500" cy="86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仪</a:t>
            </a: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器</a:t>
            </a: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功 能</a:t>
            </a: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——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电子天平</a:t>
            </a: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1770" y="4597400"/>
            <a:ext cx="8904605" cy="1983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just">
              <a:lnSpc>
                <a:spcPct val="120000"/>
              </a:lnSpc>
              <a:spcBef>
                <a:spcPts val="20"/>
              </a:spcBef>
              <a:spcAft>
                <a:spcPts val="1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电子天平是用于精确称量物体质量的精密仪器，</a:t>
            </a: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其</a:t>
            </a: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特点是称量准确可靠、显示快速清晰、具有自动检测系统、自动校准装置和超载保护等装置。</a:t>
            </a: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20000"/>
              </a:lnSpc>
              <a:spcBef>
                <a:spcPts val="20"/>
              </a:spcBef>
              <a:spcAft>
                <a:spcPts val="1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本实验采用高精密度电子天平，其质量称量</a:t>
            </a: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可精确到</a:t>
            </a:r>
            <a:r>
              <a:rPr lang="en-US" altLang="zh-CN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0.0001g</a:t>
            </a: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20000"/>
              </a:lnSpc>
              <a:spcBef>
                <a:spcPts val="20"/>
              </a:spcBef>
              <a:spcAft>
                <a:spcPts val="1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在使用前需用水平仪</a:t>
            </a: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对天平调平，否则影响测量的准确性。</a:t>
            </a: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74725" y="1271270"/>
            <a:ext cx="7230110" cy="3308350"/>
            <a:chOff x="744" y="2002"/>
            <a:chExt cx="11386" cy="5210"/>
          </a:xfrm>
        </p:grpSpPr>
        <p:pic>
          <p:nvPicPr>
            <p:cNvPr id="13" name="图片 13" descr="F:\J.课程建设\国家虚拟仿真实验项目\01、固体发光光谱测试实验脚本\191224省虚仿项目申报\虚拟与现实设备对照图\电子天平（虚拟）.jp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754" y="2054"/>
              <a:ext cx="3762" cy="5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图片 14" descr="F:\J.课程建设\国家虚拟仿真实验项目\01、固体发光光谱测试实验脚本\191224省虚仿项目申报\虚拟与现实设备对照图\电子天平（实物图）.jp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4" y="2054"/>
              <a:ext cx="3907" cy="5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78" y="3791"/>
              <a:ext cx="3453" cy="341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78" y="2002"/>
              <a:ext cx="3453" cy="1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66065" y="3933825"/>
            <a:ext cx="8611870" cy="2894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just">
              <a:lnSpc>
                <a:spcPct val="120000"/>
              </a:lnSpc>
              <a:spcBef>
                <a:spcPts val="2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烘箱是一种可以长期提供稳定高温（通常低于300℃）环境的热处理设备，其温度控制精度达0.1℃。</a:t>
            </a:r>
            <a:r>
              <a:rPr lang="en-US" altLang="zh-CN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20000"/>
              </a:lnSpc>
              <a:spcBef>
                <a:spcPts val="2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烘箱可以通过控制面板方便地实现控温。</a:t>
            </a: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marL="342900" indent="-342900" algn="just">
              <a:lnSpc>
                <a:spcPct val="120000"/>
              </a:lnSpc>
              <a:spcBef>
                <a:spcPts val="2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烘箱控制面板上的绿色POWER键为电源开关。使用时，打开电源开关，利用参数设置按键组即可以完成温度调控。</a:t>
            </a: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marL="342900" indent="-342900" algn="just">
              <a:lnSpc>
                <a:spcPct val="120000"/>
              </a:lnSpc>
              <a:spcBef>
                <a:spcPts val="2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两个显示屏，上屏显示烘箱内实测温度，下屏显示设置温度。</a:t>
            </a: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38503" y="129815"/>
            <a:ext cx="7302500" cy="86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仪</a:t>
            </a: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器</a:t>
            </a: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功 能</a:t>
            </a: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——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烘 箱</a:t>
            </a: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595" y="1410335"/>
            <a:ext cx="8929370" cy="2353945"/>
            <a:chOff x="97" y="2221"/>
            <a:chExt cx="14062" cy="3707"/>
          </a:xfrm>
        </p:grpSpPr>
        <p:pic>
          <p:nvPicPr>
            <p:cNvPr id="77" name="图片 77" descr="F:\J.课程建设\国家虚拟仿真实验项目\01、固体发光光谱测试实验脚本\00、辽宁省虚拟仿真项目申报\申请书插图191220\设备说明示意图\烘箱控制面板示意图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589" y="2230"/>
              <a:ext cx="4571" cy="3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图片 8" descr="F:\J.课程建设\国家虚拟仿真实验项目\01、固体发光光谱测试实验脚本\191224省虚仿项目申报\虚拟与现实设备对照图\烘箱（虚拟）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82" y="2230"/>
              <a:ext cx="4521" cy="3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图片 10" descr="F:\J.课程建设\国家虚拟仿真实验项目\01、固体发光光谱测试实验脚本\191224省虚仿项目申报\虚拟与现实设备对照图\烘箱（实物图）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" y="2221"/>
              <a:ext cx="4822" cy="3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1" descr="F:\J.课程建设\国家虚拟仿真实验项目\01、固体发光光谱测试实验脚本\191224省虚仿项目申报\虚拟与现实设备对照图\马弗炉（虚拟）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8275" y="1356360"/>
            <a:ext cx="2166620" cy="2956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75920" y="4336415"/>
            <a:ext cx="8549005" cy="2253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just">
              <a:lnSpc>
                <a:spcPct val="125000"/>
              </a:lnSpc>
              <a:spcBef>
                <a:spcPts val="2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马弗炉，又称为电阻炉，是一种通用的加热设备。</a:t>
            </a: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25000"/>
              </a:lnSpc>
              <a:spcBef>
                <a:spcPts val="2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依据外观形状可分为箱式炉、管式炉和坩埚炉</a:t>
            </a:r>
            <a:r>
              <a:rPr lang="en-US" altLang="zh-CN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本实验中所使用的是箱式炉。</a:t>
            </a: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25000"/>
              </a:lnSpc>
              <a:spcBef>
                <a:spcPts val="2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采用碳棒加热，热电偶探温，温度最高可达13</a:t>
            </a: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00℃。</a:t>
            </a: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25000"/>
              </a:lnSpc>
              <a:spcBef>
                <a:spcPts val="2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马弗炉的温度控制通过控温程序实现。</a:t>
            </a: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38503" y="129815"/>
            <a:ext cx="7302500" cy="86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仪</a:t>
            </a: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器</a:t>
            </a: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功 能</a:t>
            </a: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——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马 弗 炉</a:t>
            </a: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pic>
        <p:nvPicPr>
          <p:cNvPr id="12" name="图片 12" descr="F:\J.课程建设\国家虚拟仿真实验项目\01、固体发光光谱测试实验脚本\191224省虚仿项目申报\虚拟与现实设备对照图\马弗炉（实物图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" y="1356360"/>
            <a:ext cx="2164715" cy="295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6393"/>
          <a:stretch>
            <a:fillRect/>
          </a:stretch>
        </p:blipFill>
        <p:spPr>
          <a:xfrm>
            <a:off x="4964430" y="1363345"/>
            <a:ext cx="3719195" cy="154559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72440" y="1356360"/>
            <a:ext cx="8210550" cy="2976245"/>
            <a:chOff x="744" y="2136"/>
            <a:chExt cx="12930" cy="4687"/>
          </a:xfrm>
        </p:grpSpPr>
        <p:pic>
          <p:nvPicPr>
            <p:cNvPr id="5" name="图片 15" descr="F:\J.课程建设\国家虚拟仿真实验项目\01、固体发光光谱测试实验脚本\00、辽宁省虚拟仿真项目申报\申请书插图191220\设备说明示意图\马弗炉控制面板示意图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818" y="4709"/>
              <a:ext cx="5838" cy="2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图片 11" descr="F:\J.课程建设\国家虚拟仿真实验项目\01、固体发光光谱测试实验脚本\191224省虚仿项目申报\虚拟与现实设备对照图\马弗炉（虚拟）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65" y="2136"/>
              <a:ext cx="3412" cy="4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图片 12" descr="F:\J.课程建设\国家虚拟仿真实验项目\01、固体发光光谱测试实验脚本\191224省虚仿项目申报\虚拟与现实设备对照图\马弗炉（实物图）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4" y="2136"/>
              <a:ext cx="3409" cy="4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rcRect l="6393"/>
            <a:stretch>
              <a:fillRect/>
            </a:stretch>
          </p:blipFill>
          <p:spPr>
            <a:xfrm>
              <a:off x="7818" y="2147"/>
              <a:ext cx="5857" cy="24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6" descr="F:\J.课程建设\国家虚拟仿真实验项目\01、固体发光光谱测试实验脚本\191224省虚仿项目申报\虚拟与现实设备对照图\荧光光谱仪（虚拟）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0700" y="1376045"/>
            <a:ext cx="2990850" cy="194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图片 42" descr="C:\Users\ADMINI~1\AppData\Local\Temp\1576903853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1" t="10366" r="10367"/>
          <a:stretch>
            <a:fillRect/>
          </a:stretch>
        </p:blipFill>
        <p:spPr>
          <a:xfrm>
            <a:off x="6116955" y="1375410"/>
            <a:ext cx="2832100" cy="194246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54940" y="3375025"/>
            <a:ext cx="882332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just">
              <a:lnSpc>
                <a:spcPct val="130000"/>
              </a:lnSpc>
              <a:spcBef>
                <a:spcPts val="20"/>
              </a:spcBef>
              <a:spcAft>
                <a:spcPts val="5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18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荧光光谱仪，又称荧光分光光度计，是一种定性、定量分析仪器。</a:t>
            </a:r>
            <a:endParaRPr lang="zh-CN" altLang="en-US" sz="18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20"/>
              </a:spcBef>
              <a:spcAft>
                <a:spcPts val="5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18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它由光源、光栅、样品池、检测器等配件和装置组成。通过荧光光谱仪的检测，可以获得物质的激发光谱、发射光谱、反射光谱、透射光谱、荧光强度、斯托克斯位移等信息。</a:t>
            </a:r>
            <a:endParaRPr lang="zh-CN" altLang="en-US" sz="18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20"/>
              </a:spcBef>
              <a:spcAft>
                <a:spcPts val="5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18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使用荧光光谱仪进行光致发光的测量，可以选择自带氙灯光源和外接光源（一般为激光器）。</a:t>
            </a:r>
            <a:endParaRPr lang="zh-CN" altLang="en-US" sz="18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20"/>
              </a:spcBef>
              <a:spcAft>
                <a:spcPts val="5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18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在加装专用配件的条件下，还可以获得荧光物质的量子产率、荧光寿命等信息。荧光光谱仪灵敏度高，选择性强，已成为发光材料最基础、最常用的光学分析设备。</a:t>
            </a:r>
            <a:endParaRPr lang="zh-CN" altLang="en-US" sz="18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38503" y="129815"/>
            <a:ext cx="7302500" cy="86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仪</a:t>
            </a: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器</a:t>
            </a: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功 能</a:t>
            </a: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——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光 谱 仪</a:t>
            </a: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pic>
        <p:nvPicPr>
          <p:cNvPr id="17" name="图片 17" descr="F:\J.课程建设\国家虚拟仿真实验项目\01、固体发光光谱测试实验脚本\191224省虚仿项目申报\虚拟与现实设备对照图\荧光光谱仪（实物图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" y="1376680"/>
            <a:ext cx="2883535" cy="192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25523" y="1"/>
            <a:ext cx="7302500" cy="10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能 力 培 养</a:t>
            </a:r>
            <a:endParaRPr kumimoji="0" lang="zh-CN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80720" y="1862455"/>
            <a:ext cx="7782560" cy="3507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just">
              <a:lnSpc>
                <a:spcPct val="125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让学生了解发光材料的制备仪器，熟悉发光材料的制备过程；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algn="just">
              <a:lnSpc>
                <a:spcPct val="125000"/>
              </a:lnSpc>
              <a:spcBef>
                <a:spcPts val="20"/>
              </a:spcBef>
              <a:spcAft>
                <a:spcPts val="2600"/>
              </a:spcAft>
              <a:buClrTx/>
              <a:buSzTx/>
              <a:buFont typeface="Wingdings" panose="05000000000000000000" charset="0"/>
            </a:pP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25000"/>
              </a:lnSpc>
              <a:spcBef>
                <a:spcPts val="20"/>
              </a:spcBef>
              <a:spcAft>
                <a:spcPts val="2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拓展学生的知识范围，掌握</a:t>
            </a:r>
            <a:r>
              <a:rPr lang="zh-CN" altLang="en-US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应用物理专业基本</a:t>
            </a:r>
            <a:r>
              <a:rPr lang="zh-CN" altLang="en-US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的</a:t>
            </a:r>
            <a:r>
              <a:rPr lang="zh-CN" altLang="en-US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实验方法和技能。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525330" y="2613993"/>
            <a:ext cx="4111625" cy="1516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1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宋体" panose="02010600030101010101" pitchFamily="2" charset="-122"/>
              </a:rPr>
              <a:t>谢谢！</a:t>
            </a:r>
            <a:endParaRPr lang="zh-CN" altLang="en-US" sz="6000" b="1" kern="1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355,&quot;width&quot;:3905}"/>
</p:tagLst>
</file>

<file path=ppt/tags/tag2.xml><?xml version="1.0" encoding="utf-8"?>
<p:tagLst xmlns:p="http://schemas.openxmlformats.org/presentationml/2006/main">
  <p:tag name="KSO_WM_UNIT_PLACING_PICTURE_USER_VIEWPORT" val="{&quot;height&quot;:2900,&quot;width&quot;:2200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空演示文稿">
  <a:themeElements>
    <a:clrScheme name="空演示文稿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空演示文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just">
          <a:spcAft>
            <a:spcPts val="0"/>
          </a:spcAft>
          <a:defRPr lang="zh-CN" altLang="zh-CN" sz="2800" b="1" kern="100" dirty="0">
            <a:solidFill>
              <a:schemeClr val="tx1"/>
            </a:solidFill>
            <a:latin typeface="+mn-ea"/>
            <a:ea typeface="+mn-ea"/>
            <a:cs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  <a:ln w="28575">
          <a:noFill/>
        </a:ln>
      </a:spPr>
      <a:bodyPr wrap="square" anchor="ctr">
        <a:spAutoFit/>
      </a:bodyPr>
      <a:lstStyle>
        <a:defPPr marL="444500" lvl="0" indent="-444500">
          <a:lnSpc>
            <a:spcPct val="130000"/>
          </a:lnSpc>
          <a:spcBef>
            <a:spcPct val="40000"/>
          </a:spcBef>
          <a:buSzPct val="80000"/>
          <a:buFont typeface="Wingdings" panose="05000000000000000000" pitchFamily="2" charset="2"/>
          <a:buBlip>
            <a:blip xmlns:r="http://schemas.openxmlformats.org/officeDocument/2006/relationships" r:embed="rId1"/>
          </a:buBlip>
          <a:defRPr lang="zh-CN" altLang="en-US" sz="2800" b="1" dirty="0">
            <a:solidFill>
              <a:srgbClr val="FF0000"/>
            </a:solidFill>
            <a:latin typeface="黑体" panose="02010609060101010101" pitchFamily="49" charset="-122"/>
            <a:ea typeface="黑体" panose="02010609060101010101" pitchFamily="49" charset="-122"/>
            <a:sym typeface="+mn-ea"/>
          </a:defRPr>
        </a:defPPr>
      </a:lstStyle>
    </a:txDef>
  </a:objectDefaults>
  <a:extraClrSchemeLst>
    <a:extraClrScheme>
      <a:clrScheme name="空演示文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演示文稿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767</Words>
  <Application>WPS 演示</Application>
  <PresentationFormat>全屏显示(4:3)</PresentationFormat>
  <Paragraphs>43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黑体</vt:lpstr>
      <vt:lpstr>Times New Roman</vt:lpstr>
      <vt:lpstr>Monotype Corsiva</vt:lpstr>
      <vt:lpstr>Mongolian Baiti</vt:lpstr>
      <vt:lpstr>微软雅黑</vt:lpstr>
      <vt:lpstr>华文楷体</vt:lpstr>
      <vt:lpstr>Wingdings</vt:lpstr>
      <vt:lpstr>楷体_GB2312</vt:lpstr>
      <vt:lpstr>新宋体</vt:lpstr>
      <vt:lpstr>Arial Unicode MS</vt:lpstr>
      <vt:lpstr>空演示文稿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714</cp:revision>
  <dcterms:created xsi:type="dcterms:W3CDTF">2009-03-11T12:29:00Z</dcterms:created>
  <dcterms:modified xsi:type="dcterms:W3CDTF">2021-06-30T07:48:09Z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FB918F4B9069486DBCE633575A83D47B</vt:lpwstr>
  </property>
</Properties>
</file>